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6.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25.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4.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5.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5.xml" ContentType="application/vnd.openxmlformats-officedocument.presentationml.notesSlide+xml"/>
  <Override PartName="/ppt/notesSlides/notesSlide30.xml" ContentType="application/vnd.openxmlformats-officedocument.presentationml.notesSlide+xml"/>
  <Override PartName="/ppt/slideMasters/slideMaster1.xml" ContentType="application/vnd.openxmlformats-officedocument.presentationml.slideMaster+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4.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20.xml" ContentType="application/vnd.openxmlformats-officedocument.presentationml.notes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embeddedFontLst>
    <p:embeddedFont>
      <p:font typeface="Calibri" panose="020F0502020204030204" pitchFamily="34" charset="0"/>
      <p:regular r:id="rId40"/>
      <p:bold r:id="rId41"/>
      <p:italic r:id="rId42"/>
      <p:boldItalic r:id="rId43"/>
    </p:embeddedFont>
    <p:embeddedFont>
      <p:font typeface="Arial Narrow" panose="020B060602020203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gg8xvrr3moPdHrJqBd+w2+vSdQn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0CF7450-9565-4B2A-95AD-CC20E7FDD6CA}">
  <a:tblStyle styleId="{E0CF7450-9565-4B2A-95AD-CC20E7FDD6CA}"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FF3E9"/>
          </a:solidFill>
        </a:fill>
      </a:tcStyle>
    </a:wholeTbl>
    <a:band1H>
      <a:tcTxStyle/>
      <a:tcStyle>
        <a:tcBdr/>
        <a:fill>
          <a:solidFill>
            <a:srgbClr val="DEE7D0"/>
          </a:solidFill>
        </a:fill>
      </a:tcStyle>
    </a:band1H>
    <a:band2H>
      <a:tcTxStyle/>
      <a:tcStyle>
        <a:tcBdr/>
      </a:tcStyle>
    </a:band2H>
    <a:band1V>
      <a:tcTxStyle/>
      <a:tcStyle>
        <a:tcBdr/>
        <a:fill>
          <a:solidFill>
            <a:srgbClr val="DEE7D0"/>
          </a:solidFill>
        </a:fill>
      </a:tcStyle>
    </a:band1V>
    <a:band2V>
      <a:tcTxStyle/>
      <a:tcStyle>
        <a:tcBdr/>
      </a:tcStyle>
    </a:band2V>
    <a:lastCol>
      <a:tcTxStyle b="on" i="off">
        <a:font>
          <a:latin typeface="Calibri"/>
          <a:ea typeface="Calibri"/>
          <a:cs typeface="Calibri"/>
        </a:font>
        <a:schemeClr val="lt1"/>
      </a:tcTxStyle>
      <a:tcStyle>
        <a:tcBdr/>
        <a:fill>
          <a:solidFill>
            <a:schemeClr val="accent3"/>
          </a:solidFill>
        </a:fill>
      </a:tcStyle>
    </a:lastCol>
    <a:firstCol>
      <a:tcTxStyle b="on" i="off">
        <a:font>
          <a:latin typeface="Calibri"/>
          <a:ea typeface="Calibri"/>
          <a:cs typeface="Calibri"/>
        </a:font>
        <a:schemeClr val="lt1"/>
      </a:tcTxStyle>
      <a:tcStyle>
        <a:tcBdr/>
        <a:fill>
          <a:solidFill>
            <a:schemeClr val="accent3"/>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746" y="114"/>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viewProps" Target="viewProps.xml"/><Relationship Id="rId55"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customschemas.google.com/relationships/presentationmetadata" Target="meta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 name="Google Shape;222;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2" name="Google Shape;252;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9" name="Google Shape;299;p1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2" name="Google Shape;312;p1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p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8" name="Google Shape;338;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p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3" name="Google Shape;363;p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p2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4" name="Google Shape;374;p2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8" name="Google Shape;398;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8" name="Google Shape;408;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0" name="Google Shape;420;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9" name="Google Shape;429;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1" name="Google Shape;441;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3" name="Google Shape;453;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4" name="Google Shape;464;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6" name="Google Shape;476;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8" name="Google Shape;488;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2" name="Google Shape;502;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9" name="Google Shape;519;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8" name="Google Shape;528;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8" name="Google Shape;538;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elfolie">
  <p:cSld name="Titelfolie">
    <p:spTree>
      <p:nvGrpSpPr>
        <p:cNvPr id="1" name="Shape 17"/>
        <p:cNvGrpSpPr/>
        <p:nvPr/>
      </p:nvGrpSpPr>
      <p:grpSpPr>
        <a:xfrm>
          <a:off x="0" y="0"/>
          <a:ext cx="0" cy="0"/>
          <a:chOff x="0" y="0"/>
          <a:chExt cx="0" cy="0"/>
        </a:xfrm>
      </p:grpSpPr>
      <p:sp>
        <p:nvSpPr>
          <p:cNvPr id="18" name="Google Shape;18;p39"/>
          <p:cNvSpPr/>
          <p:nvPr/>
        </p:nvSpPr>
        <p:spPr>
          <a:xfrm>
            <a:off x="611560" y="6283225"/>
            <a:ext cx="4754767" cy="26161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WP5 - ACTIVITY 5.1: SUSTAINABLE MED CITIES TRAINING SYSTEM </a:t>
            </a:r>
            <a:endParaRPr sz="1100" b="0" i="0" u="none" strike="noStrike" cap="none">
              <a:solidFill>
                <a:schemeClr val="dk1"/>
              </a:solidFill>
              <a:latin typeface="Arial"/>
              <a:ea typeface="Arial"/>
              <a:cs typeface="Arial"/>
              <a:sym typeface="Arial"/>
            </a:endParaRPr>
          </a:p>
        </p:txBody>
      </p:sp>
      <p:sp>
        <p:nvSpPr>
          <p:cNvPr id="19" name="Google Shape;19;p39"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p:cNvSpPr/>
          <p:nvPr/>
        </p:nvSpPr>
        <p:spPr>
          <a:xfrm>
            <a:off x="123825" y="-136525"/>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0" name="Google Shape;20;p39"/>
          <p:cNvPicPr preferRelativeResize="0"/>
          <p:nvPr/>
        </p:nvPicPr>
        <p:blipFill rotWithShape="1">
          <a:blip r:embed="rId2">
            <a:alphaModFix/>
          </a:blip>
          <a:srcRect/>
          <a:stretch/>
        </p:blipFill>
        <p:spPr>
          <a:xfrm>
            <a:off x="1733435" y="518552"/>
            <a:ext cx="4833620" cy="1772066"/>
          </a:xfrm>
          <a:prstGeom prst="rect">
            <a:avLst/>
          </a:prstGeom>
          <a:noFill/>
          <a:ln>
            <a:noFill/>
          </a:ln>
        </p:spPr>
      </p:pic>
      <p:pic>
        <p:nvPicPr>
          <p:cNvPr id="21" name="Google Shape;21;p39"/>
          <p:cNvPicPr preferRelativeResize="0"/>
          <p:nvPr/>
        </p:nvPicPr>
        <p:blipFill rotWithShape="1">
          <a:blip r:embed="rId3">
            <a:alphaModFix/>
          </a:blip>
          <a:srcRect l="33333" t="18181" r="31362" b="15286"/>
          <a:stretch/>
        </p:blipFill>
        <p:spPr>
          <a:xfrm rot="2002525">
            <a:off x="4970140" y="2488839"/>
            <a:ext cx="3379798" cy="3582878"/>
          </a:xfrm>
          <a:prstGeom prst="rect">
            <a:avLst/>
          </a:prstGeom>
          <a:noFill/>
          <a:ln>
            <a:noFill/>
          </a:ln>
        </p:spPr>
      </p:pic>
      <p:pic>
        <p:nvPicPr>
          <p:cNvPr id="22" name="Google Shape;22;p39"/>
          <p:cNvPicPr preferRelativeResize="0"/>
          <p:nvPr/>
        </p:nvPicPr>
        <p:blipFill rotWithShape="1">
          <a:blip r:embed="rId4">
            <a:alphaModFix/>
          </a:blip>
          <a:srcRect/>
          <a:stretch/>
        </p:blipFill>
        <p:spPr>
          <a:xfrm>
            <a:off x="8091386" y="2355610"/>
            <a:ext cx="771322" cy="284171"/>
          </a:xfrm>
          <a:prstGeom prst="rect">
            <a:avLst/>
          </a:prstGeom>
          <a:noFill/>
          <a:ln>
            <a:noFill/>
          </a:ln>
        </p:spPr>
      </p:pic>
      <p:pic>
        <p:nvPicPr>
          <p:cNvPr id="23" name="Google Shape;23;p39"/>
          <p:cNvPicPr preferRelativeResize="0"/>
          <p:nvPr/>
        </p:nvPicPr>
        <p:blipFill rotWithShape="1">
          <a:blip r:embed="rId5">
            <a:alphaModFix/>
          </a:blip>
          <a:srcRect/>
          <a:stretch/>
        </p:blipFill>
        <p:spPr>
          <a:xfrm>
            <a:off x="8504111" y="2923410"/>
            <a:ext cx="358597" cy="412725"/>
          </a:xfrm>
          <a:prstGeom prst="rect">
            <a:avLst/>
          </a:prstGeom>
          <a:noFill/>
          <a:ln>
            <a:noFill/>
          </a:ln>
        </p:spPr>
      </p:pic>
      <p:pic>
        <p:nvPicPr>
          <p:cNvPr id="24" name="Google Shape;24;p39"/>
          <p:cNvPicPr preferRelativeResize="0"/>
          <p:nvPr/>
        </p:nvPicPr>
        <p:blipFill rotWithShape="1">
          <a:blip r:embed="rId6">
            <a:alphaModFix/>
          </a:blip>
          <a:srcRect/>
          <a:stretch/>
        </p:blipFill>
        <p:spPr>
          <a:xfrm>
            <a:off x="8477047" y="3672185"/>
            <a:ext cx="385661" cy="392427"/>
          </a:xfrm>
          <a:prstGeom prst="rect">
            <a:avLst/>
          </a:prstGeom>
          <a:noFill/>
          <a:ln>
            <a:noFill/>
          </a:ln>
        </p:spPr>
      </p:pic>
      <p:pic>
        <p:nvPicPr>
          <p:cNvPr id="25" name="Google Shape;25;p39"/>
          <p:cNvPicPr preferRelativeResize="0"/>
          <p:nvPr/>
        </p:nvPicPr>
        <p:blipFill rotWithShape="1">
          <a:blip r:embed="rId7">
            <a:alphaModFix/>
          </a:blip>
          <a:srcRect/>
          <a:stretch/>
        </p:blipFill>
        <p:spPr>
          <a:xfrm>
            <a:off x="8429684" y="4392385"/>
            <a:ext cx="433023" cy="419491"/>
          </a:xfrm>
          <a:prstGeom prst="rect">
            <a:avLst/>
          </a:prstGeom>
          <a:noFill/>
          <a:ln>
            <a:noFill/>
          </a:ln>
        </p:spPr>
      </p:pic>
      <p:pic>
        <p:nvPicPr>
          <p:cNvPr id="26" name="Google Shape;26;p39"/>
          <p:cNvPicPr preferRelativeResize="0"/>
          <p:nvPr/>
        </p:nvPicPr>
        <p:blipFill rotWithShape="1">
          <a:blip r:embed="rId8">
            <a:alphaModFix/>
          </a:blip>
          <a:srcRect/>
          <a:stretch/>
        </p:blipFill>
        <p:spPr>
          <a:xfrm>
            <a:off x="8395855" y="5150686"/>
            <a:ext cx="466853" cy="365363"/>
          </a:xfrm>
          <a:prstGeom prst="rect">
            <a:avLst/>
          </a:prstGeom>
          <a:noFill/>
          <a:ln>
            <a:noFill/>
          </a:ln>
        </p:spPr>
      </p:pic>
      <p:pic>
        <p:nvPicPr>
          <p:cNvPr id="27" name="Google Shape;27;p39"/>
          <p:cNvPicPr preferRelativeResize="0"/>
          <p:nvPr/>
        </p:nvPicPr>
        <p:blipFill rotWithShape="1">
          <a:blip r:embed="rId9">
            <a:alphaModFix/>
          </a:blip>
          <a:srcRect/>
          <a:stretch/>
        </p:blipFill>
        <p:spPr>
          <a:xfrm>
            <a:off x="7888406" y="1835435"/>
            <a:ext cx="974302" cy="250341"/>
          </a:xfrm>
          <a:prstGeom prst="rect">
            <a:avLst/>
          </a:prstGeom>
          <a:noFill/>
          <a:ln>
            <a:noFill/>
          </a:ln>
        </p:spPr>
      </p:pic>
      <p:sp>
        <p:nvSpPr>
          <p:cNvPr id="28" name="Google Shape;28;p39"/>
          <p:cNvSpPr/>
          <p:nvPr/>
        </p:nvSpPr>
        <p:spPr>
          <a:xfrm>
            <a:off x="0" y="6576291"/>
            <a:ext cx="9144000" cy="281709"/>
          </a:xfrm>
          <a:prstGeom prst="rect">
            <a:avLst/>
          </a:prstGeom>
          <a:solidFill>
            <a:srgbClr val="76923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Narrow"/>
              <a:buNone/>
            </a:pPr>
            <a:r>
              <a:rPr lang="en-US" sz="1100" b="0" i="0" u="none" strike="noStrike" cap="none">
                <a:solidFill>
                  <a:schemeClr val="lt1"/>
                </a:solidFill>
                <a:latin typeface="Arial Narrow"/>
                <a:ea typeface="Arial Narrow"/>
                <a:cs typeface="Arial Narrow"/>
                <a:sym typeface="Arial Narrow"/>
              </a:rPr>
              <a:t>SUSTAINABLE MED CITIES TRAINING SYSTEM</a:t>
            </a:r>
            <a:endParaRPr sz="1100" b="0" i="0" u="none" strike="noStrike" cap="none">
              <a:solidFill>
                <a:schemeClr val="lt1"/>
              </a:solidFill>
              <a:latin typeface="Arial Narrow"/>
              <a:ea typeface="Arial Narrow"/>
              <a:cs typeface="Arial Narrow"/>
              <a:sym typeface="Arial Narrow"/>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_Titel und Inhalt">
  <p:cSld name="13_Titel und Inhalt">
    <p:spTree>
      <p:nvGrpSpPr>
        <p:cNvPr id="1" name="Shape 61"/>
        <p:cNvGrpSpPr/>
        <p:nvPr/>
      </p:nvGrpSpPr>
      <p:grpSpPr>
        <a:xfrm>
          <a:off x="0" y="0"/>
          <a:ext cx="0" cy="0"/>
          <a:chOff x="0" y="0"/>
          <a:chExt cx="0" cy="0"/>
        </a:xfrm>
      </p:grpSpPr>
      <p:sp>
        <p:nvSpPr>
          <p:cNvPr id="62" name="Google Shape;62;p48"/>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48"/>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4" name="Google Shape;64;p48"/>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7_Titel und Inhalt">
  <p:cSld name="17_Titel und Inhalt">
    <p:spTree>
      <p:nvGrpSpPr>
        <p:cNvPr id="1" name="Shape 65"/>
        <p:cNvGrpSpPr/>
        <p:nvPr/>
      </p:nvGrpSpPr>
      <p:grpSpPr>
        <a:xfrm>
          <a:off x="0" y="0"/>
          <a:ext cx="0" cy="0"/>
          <a:chOff x="0" y="0"/>
          <a:chExt cx="0" cy="0"/>
        </a:xfrm>
      </p:grpSpPr>
      <p:sp>
        <p:nvSpPr>
          <p:cNvPr id="66" name="Google Shape;66;p49"/>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9"/>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8" name="Google Shape;68;p49"/>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8_Titel und Inhalt">
  <p:cSld name="18_Titel und Inhalt">
    <p:spTree>
      <p:nvGrpSpPr>
        <p:cNvPr id="1" name="Shape 69"/>
        <p:cNvGrpSpPr/>
        <p:nvPr/>
      </p:nvGrpSpPr>
      <p:grpSpPr>
        <a:xfrm>
          <a:off x="0" y="0"/>
          <a:ext cx="0" cy="0"/>
          <a:chOff x="0" y="0"/>
          <a:chExt cx="0" cy="0"/>
        </a:xfrm>
      </p:grpSpPr>
      <p:sp>
        <p:nvSpPr>
          <p:cNvPr id="70" name="Google Shape;70;p50"/>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50"/>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2" name="Google Shape;72;p50"/>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0_Titel und Inhalt">
  <p:cSld name="20_Titel und Inhalt">
    <p:spTree>
      <p:nvGrpSpPr>
        <p:cNvPr id="1" name="Shape 73"/>
        <p:cNvGrpSpPr/>
        <p:nvPr/>
      </p:nvGrpSpPr>
      <p:grpSpPr>
        <a:xfrm>
          <a:off x="0" y="0"/>
          <a:ext cx="0" cy="0"/>
          <a:chOff x="0" y="0"/>
          <a:chExt cx="0" cy="0"/>
        </a:xfrm>
      </p:grpSpPr>
      <p:sp>
        <p:nvSpPr>
          <p:cNvPr id="74" name="Google Shape;74;p51"/>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51"/>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6" name="Google Shape;76;p51"/>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1_Titel und Inhalt">
  <p:cSld name="21_Titel und Inhalt">
    <p:spTree>
      <p:nvGrpSpPr>
        <p:cNvPr id="1" name="Shape 77"/>
        <p:cNvGrpSpPr/>
        <p:nvPr/>
      </p:nvGrpSpPr>
      <p:grpSpPr>
        <a:xfrm>
          <a:off x="0" y="0"/>
          <a:ext cx="0" cy="0"/>
          <a:chOff x="0" y="0"/>
          <a:chExt cx="0" cy="0"/>
        </a:xfrm>
      </p:grpSpPr>
      <p:sp>
        <p:nvSpPr>
          <p:cNvPr id="78" name="Google Shape;78;p52"/>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52"/>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0" name="Google Shape;80;p52"/>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2_Titel und Inhalt">
  <p:cSld name="22_Titel und Inhalt">
    <p:spTree>
      <p:nvGrpSpPr>
        <p:cNvPr id="1" name="Shape 81"/>
        <p:cNvGrpSpPr/>
        <p:nvPr/>
      </p:nvGrpSpPr>
      <p:grpSpPr>
        <a:xfrm>
          <a:off x="0" y="0"/>
          <a:ext cx="0" cy="0"/>
          <a:chOff x="0" y="0"/>
          <a:chExt cx="0" cy="0"/>
        </a:xfrm>
      </p:grpSpPr>
      <p:sp>
        <p:nvSpPr>
          <p:cNvPr id="82" name="Google Shape;82;p53"/>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53"/>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4" name="Google Shape;84;p53"/>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0_Titel und Inhalt">
  <p:cSld name="30_Titel und Inhalt">
    <p:spTree>
      <p:nvGrpSpPr>
        <p:cNvPr id="1" name="Shape 85"/>
        <p:cNvGrpSpPr/>
        <p:nvPr/>
      </p:nvGrpSpPr>
      <p:grpSpPr>
        <a:xfrm>
          <a:off x="0" y="0"/>
          <a:ext cx="0" cy="0"/>
          <a:chOff x="0" y="0"/>
          <a:chExt cx="0" cy="0"/>
        </a:xfrm>
      </p:grpSpPr>
      <p:sp>
        <p:nvSpPr>
          <p:cNvPr id="86" name="Google Shape;86;p54"/>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54"/>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8" name="Google Shape;88;p54"/>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31_Titel und Inhalt">
  <p:cSld name="31_Titel und Inhalt">
    <p:spTree>
      <p:nvGrpSpPr>
        <p:cNvPr id="1" name="Shape 89"/>
        <p:cNvGrpSpPr/>
        <p:nvPr/>
      </p:nvGrpSpPr>
      <p:grpSpPr>
        <a:xfrm>
          <a:off x="0" y="0"/>
          <a:ext cx="0" cy="0"/>
          <a:chOff x="0" y="0"/>
          <a:chExt cx="0" cy="0"/>
        </a:xfrm>
      </p:grpSpPr>
      <p:sp>
        <p:nvSpPr>
          <p:cNvPr id="90" name="Google Shape;90;p55"/>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55"/>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2" name="Google Shape;92;p55"/>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el und Inhalt">
  <p:cSld name="Titel und Inhalt">
    <p:spTree>
      <p:nvGrpSpPr>
        <p:cNvPr id="1" name="Shape 93"/>
        <p:cNvGrpSpPr/>
        <p:nvPr/>
      </p:nvGrpSpPr>
      <p:grpSpPr>
        <a:xfrm>
          <a:off x="0" y="0"/>
          <a:ext cx="0" cy="0"/>
          <a:chOff x="0" y="0"/>
          <a:chExt cx="0" cy="0"/>
        </a:xfrm>
      </p:grpSpPr>
      <p:sp>
        <p:nvSpPr>
          <p:cNvPr id="94" name="Google Shape;94;p56"/>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56"/>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el und Inhalt">
  <p:cSld name="1_Titel und Inhalt">
    <p:spTree>
      <p:nvGrpSpPr>
        <p:cNvPr id="1" name="Shape 29"/>
        <p:cNvGrpSpPr/>
        <p:nvPr/>
      </p:nvGrpSpPr>
      <p:grpSpPr>
        <a:xfrm>
          <a:off x="0" y="0"/>
          <a:ext cx="0" cy="0"/>
          <a:chOff x="0" y="0"/>
          <a:chExt cx="0" cy="0"/>
        </a:xfrm>
      </p:grpSpPr>
      <p:sp>
        <p:nvSpPr>
          <p:cNvPr id="30" name="Google Shape;30;p40"/>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0"/>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40"/>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el und Inhalt">
  <p:cSld name="2_Titel und Inhalt">
    <p:spTree>
      <p:nvGrpSpPr>
        <p:cNvPr id="1" name="Shape 33"/>
        <p:cNvGrpSpPr/>
        <p:nvPr/>
      </p:nvGrpSpPr>
      <p:grpSpPr>
        <a:xfrm>
          <a:off x="0" y="0"/>
          <a:ext cx="0" cy="0"/>
          <a:chOff x="0" y="0"/>
          <a:chExt cx="0" cy="0"/>
        </a:xfrm>
      </p:grpSpPr>
      <p:sp>
        <p:nvSpPr>
          <p:cNvPr id="34" name="Google Shape;34;p41"/>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41"/>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 name="Google Shape;36;p41"/>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5_Titel und Inhalt">
  <p:cSld name="5_Titel und Inhalt">
    <p:spTree>
      <p:nvGrpSpPr>
        <p:cNvPr id="1" name="Shape 37"/>
        <p:cNvGrpSpPr/>
        <p:nvPr/>
      </p:nvGrpSpPr>
      <p:grpSpPr>
        <a:xfrm>
          <a:off x="0" y="0"/>
          <a:ext cx="0" cy="0"/>
          <a:chOff x="0" y="0"/>
          <a:chExt cx="0" cy="0"/>
        </a:xfrm>
      </p:grpSpPr>
      <p:sp>
        <p:nvSpPr>
          <p:cNvPr id="38" name="Google Shape;38;p42"/>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2"/>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42"/>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Titel und Inhalt">
  <p:cSld name="3_Titel und Inhalt">
    <p:spTree>
      <p:nvGrpSpPr>
        <p:cNvPr id="1" name="Shape 41"/>
        <p:cNvGrpSpPr/>
        <p:nvPr/>
      </p:nvGrpSpPr>
      <p:grpSpPr>
        <a:xfrm>
          <a:off x="0" y="0"/>
          <a:ext cx="0" cy="0"/>
          <a:chOff x="0" y="0"/>
          <a:chExt cx="0" cy="0"/>
        </a:xfrm>
      </p:grpSpPr>
      <p:sp>
        <p:nvSpPr>
          <p:cNvPr id="42" name="Google Shape;42;p43"/>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43"/>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4" name="Google Shape;44;p43"/>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4_Titel und Inhalt">
  <p:cSld name="4_Titel und Inhalt">
    <p:spTree>
      <p:nvGrpSpPr>
        <p:cNvPr id="1" name="Shape 45"/>
        <p:cNvGrpSpPr/>
        <p:nvPr/>
      </p:nvGrpSpPr>
      <p:grpSpPr>
        <a:xfrm>
          <a:off x="0" y="0"/>
          <a:ext cx="0" cy="0"/>
          <a:chOff x="0" y="0"/>
          <a:chExt cx="0" cy="0"/>
        </a:xfrm>
      </p:grpSpPr>
      <p:sp>
        <p:nvSpPr>
          <p:cNvPr id="46" name="Google Shape;46;p44"/>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4"/>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44"/>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7_Titel und Inhalt">
  <p:cSld name="7_Titel und Inhalt">
    <p:spTree>
      <p:nvGrpSpPr>
        <p:cNvPr id="1" name="Shape 49"/>
        <p:cNvGrpSpPr/>
        <p:nvPr/>
      </p:nvGrpSpPr>
      <p:grpSpPr>
        <a:xfrm>
          <a:off x="0" y="0"/>
          <a:ext cx="0" cy="0"/>
          <a:chOff x="0" y="0"/>
          <a:chExt cx="0" cy="0"/>
        </a:xfrm>
      </p:grpSpPr>
      <p:sp>
        <p:nvSpPr>
          <p:cNvPr id="50" name="Google Shape;50;p45"/>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5"/>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2" name="Google Shape;52;p45"/>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8_Titel und Inhalt">
  <p:cSld name="8_Titel und Inhalt">
    <p:spTree>
      <p:nvGrpSpPr>
        <p:cNvPr id="1" name="Shape 53"/>
        <p:cNvGrpSpPr/>
        <p:nvPr/>
      </p:nvGrpSpPr>
      <p:grpSpPr>
        <a:xfrm>
          <a:off x="0" y="0"/>
          <a:ext cx="0" cy="0"/>
          <a:chOff x="0" y="0"/>
          <a:chExt cx="0" cy="0"/>
        </a:xfrm>
      </p:grpSpPr>
      <p:sp>
        <p:nvSpPr>
          <p:cNvPr id="54" name="Google Shape;54;p46"/>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6"/>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46"/>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9_Titel und Inhalt">
  <p:cSld name="9_Titel und Inhalt">
    <p:spTree>
      <p:nvGrpSpPr>
        <p:cNvPr id="1" name="Shape 57"/>
        <p:cNvGrpSpPr/>
        <p:nvPr/>
      </p:nvGrpSpPr>
      <p:grpSpPr>
        <a:xfrm>
          <a:off x="0" y="0"/>
          <a:ext cx="0" cy="0"/>
          <a:chOff x="0" y="0"/>
          <a:chExt cx="0" cy="0"/>
        </a:xfrm>
      </p:grpSpPr>
      <p:sp>
        <p:nvSpPr>
          <p:cNvPr id="58" name="Google Shape;58;p47"/>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7F7F7F"/>
              </a:buClr>
              <a:buSzPts val="2000"/>
              <a:buFont typeface="Calibri"/>
              <a:buNone/>
              <a:defRPr sz="2000" b="1">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47"/>
          <p:cNvSpPr txBox="1">
            <a:spLocks noGrp="1"/>
          </p:cNvSpPr>
          <p:nvPr>
            <p:ph type="body" idx="1"/>
          </p:nvPr>
        </p:nvSpPr>
        <p:spPr>
          <a:xfrm>
            <a:off x="457200" y="1336431"/>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0" name="Google Shape;60;p47"/>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8"/>
          <p:cNvSpPr txBox="1">
            <a:spLocks noGrp="1"/>
          </p:cNvSpPr>
          <p:nvPr>
            <p:ph type="title"/>
          </p:nvPr>
        </p:nvSpPr>
        <p:spPr>
          <a:xfrm>
            <a:off x="0" y="0"/>
            <a:ext cx="9143999" cy="718178"/>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8"/>
          <p:cNvSpPr txBox="1">
            <a:spLocks noGrp="1"/>
          </p:cNvSpPr>
          <p:nvPr>
            <p:ph type="body" idx="1"/>
          </p:nvPr>
        </p:nvSpPr>
        <p:spPr>
          <a:xfrm>
            <a:off x="457200" y="1019910"/>
            <a:ext cx="8229600" cy="493248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cxnSp>
        <p:nvCxnSpPr>
          <p:cNvPr id="12" name="Google Shape;12;p38"/>
          <p:cNvCxnSpPr/>
          <p:nvPr/>
        </p:nvCxnSpPr>
        <p:spPr>
          <a:xfrm>
            <a:off x="0" y="718181"/>
            <a:ext cx="9144000" cy="0"/>
          </a:xfrm>
          <a:prstGeom prst="straightConnector1">
            <a:avLst/>
          </a:prstGeom>
          <a:noFill/>
          <a:ln w="38100" cap="flat" cmpd="sng">
            <a:solidFill>
              <a:srgbClr val="76923C"/>
            </a:solidFill>
            <a:prstDash val="solid"/>
            <a:round/>
            <a:headEnd type="none" w="sm" len="sm"/>
            <a:tailEnd type="none" w="sm" len="sm"/>
          </a:ln>
        </p:spPr>
      </p:cxnSp>
      <p:sp>
        <p:nvSpPr>
          <p:cNvPr id="13" name="Google Shape;13;p38"/>
          <p:cNvSpPr/>
          <p:nvPr/>
        </p:nvSpPr>
        <p:spPr>
          <a:xfrm>
            <a:off x="2169331" y="6087067"/>
            <a:ext cx="651746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MODULE DE FORMATION 3</a:t>
            </a:r>
            <a:br>
              <a:rPr lang="en-US" sz="1200" b="0" i="0" u="none" strike="noStrike" cap="none">
                <a:solidFill>
                  <a:schemeClr val="dk1"/>
                </a:solidFill>
                <a:latin typeface="Calibri"/>
                <a:ea typeface="Calibri"/>
                <a:cs typeface="Calibri"/>
                <a:sym typeface="Calibri"/>
              </a:rPr>
            </a:br>
            <a:r>
              <a:rPr lang="en-US" sz="1200" b="0" i="0" u="none" strike="noStrike" cap="none">
                <a:solidFill>
                  <a:schemeClr val="dk1"/>
                </a:solidFill>
                <a:latin typeface="Calibri"/>
                <a:ea typeface="Calibri"/>
                <a:cs typeface="Calibri"/>
                <a:sym typeface="Calibri"/>
              </a:rPr>
              <a:t>LES CRITÈRES D'ÉVALUATION DU SBTOOL - ÉCHELLE DE CONSTRUCTION</a:t>
            </a:r>
            <a:endParaRPr sz="1800">
              <a:solidFill>
                <a:schemeClr val="dk1"/>
              </a:solidFill>
              <a:latin typeface="Calibri"/>
              <a:ea typeface="Calibri"/>
              <a:cs typeface="Calibri"/>
              <a:sym typeface="Calibri"/>
            </a:endParaRPr>
          </a:p>
        </p:txBody>
      </p:sp>
      <p:pic>
        <p:nvPicPr>
          <p:cNvPr id="14" name="Google Shape;14;p38"/>
          <p:cNvPicPr preferRelativeResize="0"/>
          <p:nvPr/>
        </p:nvPicPr>
        <p:blipFill rotWithShape="1">
          <a:blip r:embed="rId20">
            <a:alphaModFix/>
          </a:blip>
          <a:srcRect/>
          <a:stretch/>
        </p:blipFill>
        <p:spPr>
          <a:xfrm>
            <a:off x="379901" y="5967063"/>
            <a:ext cx="1789430" cy="701675"/>
          </a:xfrm>
          <a:prstGeom prst="rect">
            <a:avLst/>
          </a:prstGeom>
          <a:noFill/>
          <a:ln>
            <a:noFill/>
          </a:ln>
        </p:spPr>
      </p:pic>
      <p:sp>
        <p:nvSpPr>
          <p:cNvPr id="15" name="Google Shape;15;p38"/>
          <p:cNvSpPr/>
          <p:nvPr/>
        </p:nvSpPr>
        <p:spPr>
          <a:xfrm>
            <a:off x="0" y="6587887"/>
            <a:ext cx="9144000" cy="281709"/>
          </a:xfrm>
          <a:prstGeom prst="rect">
            <a:avLst/>
          </a:prstGeom>
          <a:solidFill>
            <a:srgbClr val="76923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Narrow"/>
              <a:buNone/>
            </a:pPr>
            <a:r>
              <a:rPr lang="en-US" sz="1100" b="0" i="0" u="none" strike="noStrike" cap="none">
                <a:solidFill>
                  <a:schemeClr val="lt1"/>
                </a:solidFill>
                <a:latin typeface="Arial Narrow"/>
                <a:ea typeface="Arial Narrow"/>
                <a:cs typeface="Arial Narrow"/>
                <a:sym typeface="Arial Narrow"/>
              </a:rPr>
              <a:t>SYSTÈME DE FORMATION POUR DES VILLES MÉDICALES DURABLES</a:t>
            </a:r>
            <a:endParaRPr sz="1100" b="0" i="0" u="none" strike="noStrike" cap="none">
              <a:solidFill>
                <a:schemeClr val="lt1"/>
              </a:solidFill>
              <a:latin typeface="Arial Narrow"/>
              <a:ea typeface="Arial Narrow"/>
              <a:cs typeface="Arial Narrow"/>
              <a:sym typeface="Arial Narrow"/>
            </a:endParaRPr>
          </a:p>
        </p:txBody>
      </p:sp>
      <p:sp>
        <p:nvSpPr>
          <p:cNvPr id="16" name="Google Shape;16;p38"/>
          <p:cNvSpPr txBox="1">
            <a:spLocks noGrp="1"/>
          </p:cNvSpPr>
          <p:nvPr>
            <p:ph type="sldNum" idx="12"/>
          </p:nvPr>
        </p:nvSpPr>
        <p:spPr>
          <a:xfrm>
            <a:off x="8528538" y="6523673"/>
            <a:ext cx="615462"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u="none">
                <a:solidFill>
                  <a:schemeClr val="lt1"/>
                </a:solidFill>
                <a:latin typeface="Calibri"/>
                <a:ea typeface="Calibri"/>
                <a:cs typeface="Calibri"/>
                <a:sym typeface="Calibri"/>
              </a:defRPr>
            </a:lvl1pPr>
            <a:lvl2pPr marL="0" marR="0" lvl="1" indent="0" algn="r" rtl="0">
              <a:spcBef>
                <a:spcPts val="0"/>
              </a:spcBef>
              <a:buNone/>
              <a:defRPr sz="1200" b="0" u="none">
                <a:solidFill>
                  <a:schemeClr val="lt1"/>
                </a:solidFill>
                <a:latin typeface="Calibri"/>
                <a:ea typeface="Calibri"/>
                <a:cs typeface="Calibri"/>
                <a:sym typeface="Calibri"/>
              </a:defRPr>
            </a:lvl2pPr>
            <a:lvl3pPr marL="0" marR="0" lvl="2" indent="0" algn="r" rtl="0">
              <a:spcBef>
                <a:spcPts val="0"/>
              </a:spcBef>
              <a:buNone/>
              <a:defRPr sz="1200" b="0" u="none">
                <a:solidFill>
                  <a:schemeClr val="lt1"/>
                </a:solidFill>
                <a:latin typeface="Calibri"/>
                <a:ea typeface="Calibri"/>
                <a:cs typeface="Calibri"/>
                <a:sym typeface="Calibri"/>
              </a:defRPr>
            </a:lvl3pPr>
            <a:lvl4pPr marL="0" marR="0" lvl="3" indent="0" algn="r" rtl="0">
              <a:spcBef>
                <a:spcPts val="0"/>
              </a:spcBef>
              <a:buNone/>
              <a:defRPr sz="1200" b="0" u="none">
                <a:solidFill>
                  <a:schemeClr val="lt1"/>
                </a:solidFill>
                <a:latin typeface="Calibri"/>
                <a:ea typeface="Calibri"/>
                <a:cs typeface="Calibri"/>
                <a:sym typeface="Calibri"/>
              </a:defRPr>
            </a:lvl4pPr>
            <a:lvl5pPr marL="0" marR="0" lvl="4" indent="0" algn="r" rtl="0">
              <a:spcBef>
                <a:spcPts val="0"/>
              </a:spcBef>
              <a:buNone/>
              <a:defRPr sz="1200" b="0" u="none">
                <a:solidFill>
                  <a:schemeClr val="lt1"/>
                </a:solidFill>
                <a:latin typeface="Calibri"/>
                <a:ea typeface="Calibri"/>
                <a:cs typeface="Calibri"/>
                <a:sym typeface="Calibri"/>
              </a:defRPr>
            </a:lvl5pPr>
            <a:lvl6pPr marL="0" marR="0" lvl="5" indent="0" algn="r" rtl="0">
              <a:spcBef>
                <a:spcPts val="0"/>
              </a:spcBef>
              <a:buNone/>
              <a:defRPr sz="1200" b="0" u="none">
                <a:solidFill>
                  <a:schemeClr val="lt1"/>
                </a:solidFill>
                <a:latin typeface="Calibri"/>
                <a:ea typeface="Calibri"/>
                <a:cs typeface="Calibri"/>
                <a:sym typeface="Calibri"/>
              </a:defRPr>
            </a:lvl6pPr>
            <a:lvl7pPr marL="0" marR="0" lvl="6" indent="0" algn="r" rtl="0">
              <a:spcBef>
                <a:spcPts val="0"/>
              </a:spcBef>
              <a:buNone/>
              <a:defRPr sz="1200" b="0" u="none">
                <a:solidFill>
                  <a:schemeClr val="lt1"/>
                </a:solidFill>
                <a:latin typeface="Calibri"/>
                <a:ea typeface="Calibri"/>
                <a:cs typeface="Calibri"/>
                <a:sym typeface="Calibri"/>
              </a:defRPr>
            </a:lvl7pPr>
            <a:lvl8pPr marL="0" marR="0" lvl="7" indent="0" algn="r" rtl="0">
              <a:spcBef>
                <a:spcPts val="0"/>
              </a:spcBef>
              <a:buNone/>
              <a:defRPr sz="1200" b="0" u="none">
                <a:solidFill>
                  <a:schemeClr val="lt1"/>
                </a:solidFill>
                <a:latin typeface="Calibri"/>
                <a:ea typeface="Calibri"/>
                <a:cs typeface="Calibri"/>
                <a:sym typeface="Calibri"/>
              </a:defRPr>
            </a:lvl8pPr>
            <a:lvl9pPr marL="0" marR="0" lvl="8" indent="0" algn="r" rtl="0">
              <a:spcBef>
                <a:spcPts val="0"/>
              </a:spcBef>
              <a:buNone/>
              <a:defRPr sz="1200" b="0" u="none">
                <a:solidFill>
                  <a:schemeClr val="lt1"/>
                </a:solidFill>
                <a:latin typeface="Calibri"/>
                <a:ea typeface="Calibri"/>
                <a:cs typeface="Calibri"/>
                <a:sym typeface="Calibri"/>
              </a:defRPr>
            </a:lvl9pPr>
          </a:lstStyle>
          <a:p>
            <a:pPr marL="0" lvl="0" indent="0" algn="r" rtl="0">
              <a:spcBef>
                <a:spcPts val="0"/>
              </a:spcBef>
              <a:spcAft>
                <a:spcPts val="0"/>
              </a:spcAft>
              <a:buNone/>
            </a:pPr>
            <a:r>
              <a:rPr lang="en-US"/>
              <a:t># </a:t>
            </a: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18.jp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image" Target="../media/image18.jp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15.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15.xml"/><Relationship Id="rId5" Type="http://schemas.openxmlformats.org/officeDocument/2006/relationships/image" Target="../media/image42.png"/><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17.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
          <p:cNvSpPr txBox="1">
            <a:spLocks noGrp="1"/>
          </p:cNvSpPr>
          <p:nvPr>
            <p:ph type="subTitle" idx="4294967295"/>
          </p:nvPr>
        </p:nvSpPr>
        <p:spPr>
          <a:xfrm>
            <a:off x="108544" y="2561798"/>
            <a:ext cx="4627358" cy="3416307"/>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0070C0"/>
              </a:buClr>
              <a:buSzPts val="3600"/>
              <a:buFont typeface="Arial"/>
              <a:buNone/>
            </a:pPr>
            <a:r>
              <a:rPr lang="en-US" sz="3600" b="0" i="0" u="none" strike="noStrike" cap="none" dirty="0">
                <a:solidFill>
                  <a:srgbClr val="0070C0"/>
                </a:solidFill>
                <a:latin typeface="Calibri"/>
                <a:ea typeface="Calibri"/>
                <a:cs typeface="Calibri"/>
                <a:sym typeface="Calibri"/>
              </a:rPr>
              <a:t>Module de formation 3</a:t>
            </a:r>
            <a:endParaRPr sz="3600" b="0" i="0" u="none" strike="noStrike" cap="none" dirty="0">
              <a:solidFill>
                <a:srgbClr val="0070C0"/>
              </a:solidFill>
              <a:latin typeface="Calibri"/>
              <a:ea typeface="Calibri"/>
              <a:cs typeface="Calibri"/>
              <a:sym typeface="Calibri"/>
            </a:endParaRPr>
          </a:p>
          <a:p>
            <a:pPr marL="0" marR="0" lvl="0" indent="0" algn="l" rtl="0">
              <a:spcBef>
                <a:spcPts val="560"/>
              </a:spcBef>
              <a:spcAft>
                <a:spcPts val="0"/>
              </a:spcAft>
              <a:buClr>
                <a:schemeClr val="dk1"/>
              </a:buClr>
              <a:buSzPts val="2800"/>
              <a:buFont typeface="Arial"/>
              <a:buNone/>
            </a:pPr>
            <a:r>
              <a:rPr lang="en-US" sz="2800" b="0" i="0" u="none" strike="noStrike" cap="none" dirty="0" err="1">
                <a:solidFill>
                  <a:schemeClr val="dk1"/>
                </a:solidFill>
                <a:latin typeface="Calibri"/>
                <a:ea typeface="Calibri"/>
                <a:cs typeface="Calibri"/>
                <a:sym typeface="Calibri"/>
              </a:rPr>
              <a:t>Calcul</a:t>
            </a:r>
            <a:r>
              <a:rPr lang="en-US" sz="2800" b="0" i="0" u="none" strike="noStrike" cap="none" dirty="0">
                <a:solidFill>
                  <a:schemeClr val="dk1"/>
                </a:solidFill>
                <a:latin typeface="Calibri"/>
                <a:ea typeface="Calibri"/>
                <a:cs typeface="Calibri"/>
                <a:sym typeface="Calibri"/>
              </a:rPr>
              <a:t> des </a:t>
            </a:r>
            <a:r>
              <a:rPr lang="en-US" sz="2800" b="0" i="0" u="none" strike="noStrike" cap="none" dirty="0" err="1">
                <a:solidFill>
                  <a:schemeClr val="dk1"/>
                </a:solidFill>
                <a:latin typeface="Calibri"/>
                <a:ea typeface="Calibri"/>
                <a:cs typeface="Calibri"/>
                <a:sym typeface="Calibri"/>
              </a:rPr>
              <a:t>critères</a:t>
            </a:r>
            <a:r>
              <a:rPr lang="en-US" sz="2800" b="0" i="0" u="none" strike="noStrike" cap="none" dirty="0">
                <a:solidFill>
                  <a:schemeClr val="dk1"/>
                </a:solidFill>
                <a:latin typeface="Calibri"/>
                <a:ea typeface="Calibri"/>
                <a:cs typeface="Calibri"/>
                <a:sym typeface="Calibri"/>
              </a:rPr>
              <a:t> </a:t>
            </a:r>
            <a:r>
              <a:rPr lang="en-US" sz="2800" b="0" i="0" u="none" strike="noStrike" cap="none" dirty="0" err="1">
                <a:solidFill>
                  <a:schemeClr val="dk1"/>
                </a:solidFill>
                <a:latin typeface="Calibri"/>
                <a:ea typeface="Calibri"/>
                <a:cs typeface="Calibri"/>
                <a:sym typeface="Calibri"/>
              </a:rPr>
              <a:t>d'évaluation</a:t>
            </a:r>
            <a:r>
              <a:rPr lang="en-US" sz="2800" b="0" i="0" u="none" strike="noStrike" cap="none" dirty="0">
                <a:solidFill>
                  <a:schemeClr val="dk1"/>
                </a:solidFill>
                <a:latin typeface="Calibri"/>
                <a:ea typeface="Calibri"/>
                <a:cs typeface="Calibri"/>
                <a:sym typeface="Calibri"/>
              </a:rPr>
              <a:t> </a:t>
            </a:r>
            <a:r>
              <a:rPr lang="en-US" sz="2800" b="0" i="0" u="none" strike="noStrike" cap="none" dirty="0" smtClean="0">
                <a:solidFill>
                  <a:schemeClr val="dk1"/>
                </a:solidFill>
                <a:latin typeface="Calibri"/>
                <a:ea typeface="Calibri"/>
                <a:cs typeface="Calibri"/>
                <a:sym typeface="Calibri"/>
              </a:rPr>
              <a:t>du</a:t>
            </a:r>
          </a:p>
          <a:p>
            <a:pPr marL="0" lvl="0" indent="0">
              <a:spcBef>
                <a:spcPts val="560"/>
              </a:spcBef>
              <a:buSzPts val="2800"/>
              <a:buNone/>
            </a:pPr>
            <a:r>
              <a:rPr lang="fr-FR" sz="2800" dirty="0" smtClean="0"/>
              <a:t>POTENTIEL </a:t>
            </a:r>
            <a:r>
              <a:rPr lang="fr-FR" sz="2800" dirty="0"/>
              <a:t>D’INTELLIGENCE DES </a:t>
            </a:r>
            <a:r>
              <a:rPr lang="fr-FR" sz="2800" dirty="0" smtClean="0"/>
              <a:t>BÂTIMENTS ISR</a:t>
            </a:r>
            <a:endParaRPr sz="2800" dirty="0"/>
          </a:p>
          <a:p>
            <a:pPr marL="0" marR="0" lvl="0" indent="0" algn="l" rtl="0">
              <a:spcBef>
                <a:spcPts val="560"/>
              </a:spcBef>
              <a:spcAft>
                <a:spcPts val="0"/>
              </a:spcAft>
              <a:buClr>
                <a:schemeClr val="dk1"/>
              </a:buClr>
              <a:buSzPts val="2800"/>
              <a:buFont typeface="Arial"/>
              <a:buNone/>
            </a:pPr>
            <a:r>
              <a:rPr lang="en-US" sz="2800" b="0" i="0" u="none" strike="noStrike" cap="none" dirty="0" err="1">
                <a:solidFill>
                  <a:schemeClr val="dk1"/>
                </a:solidFill>
                <a:latin typeface="Calibri"/>
                <a:ea typeface="Calibri"/>
                <a:cs typeface="Calibri"/>
                <a:sym typeface="Calibri"/>
              </a:rPr>
              <a:t>SBTool</a:t>
            </a:r>
            <a:r>
              <a:rPr lang="en-US" sz="2800" b="0" i="0" u="none" strike="noStrike" cap="none" dirty="0">
                <a:solidFill>
                  <a:schemeClr val="dk1"/>
                </a:solidFill>
                <a:latin typeface="Calibri"/>
                <a:ea typeface="Calibri"/>
                <a:cs typeface="Calibri"/>
                <a:sym typeface="Calibri"/>
              </a:rPr>
              <a:t> - Echelle du </a:t>
            </a:r>
            <a:r>
              <a:rPr lang="en-US" sz="2800" b="0" i="0" u="none" strike="noStrike" cap="none" dirty="0" err="1">
                <a:solidFill>
                  <a:schemeClr val="dk1"/>
                </a:solidFill>
                <a:latin typeface="Calibri"/>
                <a:ea typeface="Calibri"/>
                <a:cs typeface="Calibri"/>
                <a:sym typeface="Calibri"/>
              </a:rPr>
              <a:t>Bâtiment</a:t>
            </a:r>
            <a:endParaRPr sz="2800" b="0" i="0" u="none" strike="noStrike" cap="none" dirty="0">
              <a:solidFill>
                <a:schemeClr val="dk1"/>
              </a:solidFill>
              <a:latin typeface="Calibri"/>
              <a:ea typeface="Calibri"/>
              <a:cs typeface="Calibri"/>
              <a:sym typeface="Calibri"/>
            </a:endParaRPr>
          </a:p>
        </p:txBody>
      </p:sp>
      <p:sp>
        <p:nvSpPr>
          <p:cNvPr id="102" name="Google Shape;102;p1"/>
          <p:cNvSpPr txBox="1"/>
          <p:nvPr/>
        </p:nvSpPr>
        <p:spPr>
          <a:xfrm>
            <a:off x="2044460" y="6236898"/>
            <a:ext cx="4399471" cy="30777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Calibri"/>
                <a:ea typeface="Calibri"/>
                <a:cs typeface="Calibri"/>
                <a:sym typeface="Calibri"/>
              </a:rPr>
              <a:t>Système de formation durable MED CITIES</a:t>
            </a:r>
            <a:endParaRPr sz="1400">
              <a:solidFill>
                <a:schemeClr val="dk1"/>
              </a:solidFill>
              <a:latin typeface="Calibri"/>
              <a:ea typeface="Calibri"/>
              <a:cs typeface="Calibri"/>
              <a:sym typeface="Calibri"/>
            </a:endParaRPr>
          </a:p>
        </p:txBody>
      </p:sp>
      <p:sp>
        <p:nvSpPr>
          <p:cNvPr id="103" name="Google Shape;103;p1"/>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10"/>
          <p:cNvSpPr txBox="1"/>
          <p:nvPr/>
        </p:nvSpPr>
        <p:spPr>
          <a:xfrm>
            <a:off x="243150" y="1384950"/>
            <a:ext cx="8678781" cy="451938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000"/>
              <a:buFont typeface="Arial"/>
              <a:buNone/>
            </a:pPr>
            <a:r>
              <a:rPr lang="en-US" sz="2000">
                <a:solidFill>
                  <a:schemeClr val="dk1"/>
                </a:solidFill>
                <a:latin typeface="Calibri"/>
                <a:ea typeface="Calibri"/>
                <a:cs typeface="Calibri"/>
                <a:sym typeface="Calibri"/>
              </a:rPr>
              <a:t>La limite d'évaluation est le bâtiment.</a:t>
            </a:r>
            <a:endParaRPr/>
          </a:p>
          <a:p>
            <a:pPr marL="0" marR="0" lvl="0" indent="0" algn="l" rtl="0">
              <a:spcBef>
                <a:spcPts val="300"/>
              </a:spcBef>
              <a:spcAft>
                <a:spcPts val="0"/>
              </a:spcAft>
              <a:buClr>
                <a:schemeClr val="dk1"/>
              </a:buClr>
              <a:buSzPts val="700"/>
              <a:buFont typeface="Arial"/>
              <a:buNone/>
            </a:pPr>
            <a:endParaRPr sz="700">
              <a:solidFill>
                <a:schemeClr val="dk1"/>
              </a:solidFill>
              <a:latin typeface="Calibri"/>
              <a:ea typeface="Calibri"/>
              <a:cs typeface="Calibri"/>
              <a:sym typeface="Calibri"/>
            </a:endParaRPr>
          </a:p>
          <a:p>
            <a:pPr marL="0" marR="0" lvl="0" indent="0" algn="l" rtl="0">
              <a:spcBef>
                <a:spcPts val="300"/>
              </a:spcBef>
              <a:spcAft>
                <a:spcPts val="0"/>
              </a:spcAft>
              <a:buClr>
                <a:schemeClr val="dk1"/>
              </a:buClr>
              <a:buSzPts val="2000"/>
              <a:buFont typeface="Arial"/>
              <a:buNone/>
            </a:pPr>
            <a:r>
              <a:rPr lang="en-US" sz="2000">
                <a:solidFill>
                  <a:schemeClr val="dk1"/>
                </a:solidFill>
                <a:latin typeface="Calibri"/>
                <a:ea typeface="Calibri"/>
                <a:cs typeface="Calibri"/>
                <a:sym typeface="Calibri"/>
              </a:rPr>
              <a:t>Le champ d'application de l'indicateur comprend les utilisations énergétiques suivantes, également appelées </a:t>
            </a:r>
            <a:r>
              <a:rPr lang="en-US" sz="2000" b="1">
                <a:solidFill>
                  <a:schemeClr val="dk1"/>
                </a:solidFill>
                <a:latin typeface="Calibri"/>
                <a:ea typeface="Calibri"/>
                <a:cs typeface="Calibri"/>
                <a:sym typeface="Calibri"/>
              </a:rPr>
              <a:t>services techniques de construction (domaines)</a:t>
            </a:r>
            <a:r>
              <a:rPr lang="en-US" sz="2000">
                <a:solidFill>
                  <a:schemeClr val="dk1"/>
                </a:solidFill>
                <a:latin typeface="Calibri"/>
                <a:ea typeface="Calibri"/>
                <a:cs typeface="Calibri"/>
                <a:sym typeface="Calibri"/>
              </a:rPr>
              <a:t> :</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chauffage </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refroidissement </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ventilation, </a:t>
            </a:r>
            <a:endParaRPr sz="2000">
              <a:solidFill>
                <a:schemeClr val="dk1"/>
              </a:solidFill>
              <a:latin typeface="Calibri"/>
              <a:ea typeface="Calibri"/>
              <a:cs typeface="Calibri"/>
              <a:sym typeface="Calibri"/>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eau chaude domestique </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éclairage </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enveloppe de bâtiment dynamique</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électricité</a:t>
            </a:r>
            <a:endParaRPr sz="2000">
              <a:solidFill>
                <a:schemeClr val="dk1"/>
              </a:solidFill>
              <a:latin typeface="Calibri"/>
              <a:ea typeface="Calibri"/>
              <a:cs typeface="Calibri"/>
              <a:sym typeface="Calibri"/>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recharge de véhicules électriques</a:t>
            </a:r>
            <a:endParaRPr/>
          </a:p>
          <a:p>
            <a:pPr marL="342900" marR="0" lvl="0" indent="-342900" algn="l" rtl="0">
              <a:spcBef>
                <a:spcPts val="300"/>
              </a:spcBef>
              <a:spcAft>
                <a:spcPts val="0"/>
              </a:spcAft>
              <a:buClr>
                <a:schemeClr val="dk1"/>
              </a:buClr>
              <a:buSzPts val="2000"/>
              <a:buFont typeface="Courier New"/>
              <a:buChar char="o"/>
            </a:pPr>
            <a:r>
              <a:rPr lang="en-US" sz="2000">
                <a:solidFill>
                  <a:schemeClr val="dk1"/>
                </a:solidFill>
                <a:latin typeface="Calibri"/>
                <a:ea typeface="Calibri"/>
                <a:cs typeface="Calibri"/>
                <a:sym typeface="Calibri"/>
              </a:rPr>
              <a:t>surveillance et contrôle</a:t>
            </a:r>
            <a:endParaRPr sz="2000">
              <a:solidFill>
                <a:schemeClr val="dk1"/>
              </a:solidFill>
              <a:latin typeface="Calibri"/>
              <a:ea typeface="Calibri"/>
              <a:cs typeface="Calibri"/>
              <a:sym typeface="Calibri"/>
            </a:endParaRPr>
          </a:p>
        </p:txBody>
      </p:sp>
      <p:sp>
        <p:nvSpPr>
          <p:cNvPr id="195" name="Google Shape;195;p10"/>
          <p:cNvSpPr txBox="1">
            <a:spLocks noGrp="1"/>
          </p:cNvSpPr>
          <p:nvPr>
            <p:ph type="body" idx="1"/>
          </p:nvPr>
        </p:nvSpPr>
        <p:spPr>
          <a:xfrm>
            <a:off x="268224" y="926592"/>
            <a:ext cx="8418576" cy="60883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b="1" u="sng">
                <a:latin typeface="Calibri"/>
                <a:ea typeface="Calibri"/>
                <a:cs typeface="Calibri"/>
                <a:sym typeface="Calibri"/>
              </a:rPr>
              <a:t>LIMITE ET ÉTENDUE</a:t>
            </a:r>
            <a:endParaRPr sz="2400"/>
          </a:p>
        </p:txBody>
      </p:sp>
      <p:sp>
        <p:nvSpPr>
          <p:cNvPr id="196" name="Google Shape;196;p10"/>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197" name="Google Shape;197;p10"/>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10</a:t>
            </a:fld>
            <a:endParaRPr>
              <a:solidFill>
                <a:schemeClr val="lt1"/>
              </a:solidFill>
            </a:endParaRPr>
          </a:p>
        </p:txBody>
      </p:sp>
      <p:pic>
        <p:nvPicPr>
          <p:cNvPr id="198" name="Google Shape;198;p10"/>
          <p:cNvPicPr preferRelativeResize="0"/>
          <p:nvPr/>
        </p:nvPicPr>
        <p:blipFill rotWithShape="1">
          <a:blip r:embed="rId3">
            <a:alphaModFix/>
          </a:blip>
          <a:srcRect/>
          <a:stretch/>
        </p:blipFill>
        <p:spPr>
          <a:xfrm>
            <a:off x="5991225" y="2986279"/>
            <a:ext cx="3005476" cy="2025081"/>
          </a:xfrm>
          <a:prstGeom prst="rect">
            <a:avLst/>
          </a:prstGeom>
          <a:noFill/>
          <a:ln>
            <a:noFill/>
          </a:ln>
        </p:spPr>
      </p:pic>
      <p:sp>
        <p:nvSpPr>
          <p:cNvPr id="199" name="Google Shape;199;p10"/>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00" name="Google Shape;200;p10"/>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1"/>
          <p:cNvSpPr txBox="1">
            <a:spLocks noGrp="1"/>
          </p:cNvSpPr>
          <p:nvPr>
            <p:ph type="body" idx="1"/>
          </p:nvPr>
        </p:nvSpPr>
        <p:spPr>
          <a:xfrm>
            <a:off x="268223" y="1121665"/>
            <a:ext cx="6532628" cy="7547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b="1" u="sng"/>
              <a:t>PROCÉDÉ D'ÉVALUATION</a:t>
            </a:r>
            <a:endParaRPr/>
          </a:p>
        </p:txBody>
      </p:sp>
      <p:sp>
        <p:nvSpPr>
          <p:cNvPr id="206" name="Google Shape;206;p11"/>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11</a:t>
            </a:fld>
            <a:endParaRPr>
              <a:solidFill>
                <a:schemeClr val="lt1"/>
              </a:solidFill>
            </a:endParaRPr>
          </a:p>
        </p:txBody>
      </p:sp>
      <p:sp>
        <p:nvSpPr>
          <p:cNvPr id="207" name="Google Shape;207;p11"/>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dirty="0"/>
          </a:p>
        </p:txBody>
      </p:sp>
      <p:sp>
        <p:nvSpPr>
          <p:cNvPr id="208" name="Google Shape;208;p11"/>
          <p:cNvSpPr/>
          <p:nvPr/>
        </p:nvSpPr>
        <p:spPr>
          <a:xfrm>
            <a:off x="268222" y="1559733"/>
            <a:ext cx="8875777" cy="110799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Évaluer les services intelligents que le bâtiment ou l'unité de bâtiment possède ou pourrait utiliser à partir d'un </a:t>
            </a:r>
            <a:r>
              <a:rPr lang="en-US" sz="2200" b="1">
                <a:solidFill>
                  <a:schemeClr val="dk1"/>
                </a:solidFill>
                <a:latin typeface="Calibri"/>
                <a:ea typeface="Calibri"/>
                <a:cs typeface="Calibri"/>
                <a:sym typeface="Calibri"/>
              </a:rPr>
              <a:t>catalogue de services (</a:t>
            </a:r>
            <a:r>
              <a:rPr lang="en-US" sz="2200">
                <a:solidFill>
                  <a:schemeClr val="dk1"/>
                </a:solidFill>
                <a:latin typeface="Calibri"/>
                <a:ea typeface="Calibri"/>
                <a:cs typeface="Calibri"/>
                <a:sym typeface="Calibri"/>
              </a:rPr>
              <a:t>Verbeke et al., 2020) qui sont regroupés en </a:t>
            </a:r>
            <a:r>
              <a:rPr lang="en-US" sz="2200" b="1">
                <a:solidFill>
                  <a:schemeClr val="dk1"/>
                </a:solidFill>
                <a:latin typeface="Calibri"/>
                <a:ea typeface="Calibri"/>
                <a:cs typeface="Calibri"/>
                <a:sym typeface="Calibri"/>
              </a:rPr>
              <a:t>9 principaux services de bâtiment (domaines)</a:t>
            </a:r>
            <a:endParaRPr/>
          </a:p>
        </p:txBody>
      </p:sp>
      <p:sp>
        <p:nvSpPr>
          <p:cNvPr id="210" name="Google Shape;210;p11"/>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11" name="Google Shape;211;p11"/>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6846" y="2731847"/>
            <a:ext cx="6890828" cy="304142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2"/>
          <p:cNvSpPr txBox="1">
            <a:spLocks noGrp="1"/>
          </p:cNvSpPr>
          <p:nvPr>
            <p:ph type="body" idx="1"/>
          </p:nvPr>
        </p:nvSpPr>
        <p:spPr>
          <a:xfrm>
            <a:off x="268223" y="1121665"/>
            <a:ext cx="6532628" cy="7547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b="1" u="sng"/>
              <a:t>PROCÉDÉ D'ÉVALUATION</a:t>
            </a:r>
            <a:endParaRPr/>
          </a:p>
        </p:txBody>
      </p:sp>
      <p:sp>
        <p:nvSpPr>
          <p:cNvPr id="225" name="Google Shape;225;p12"/>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12</a:t>
            </a:fld>
            <a:endParaRPr>
              <a:solidFill>
                <a:schemeClr val="lt1"/>
              </a:solidFill>
            </a:endParaRPr>
          </a:p>
        </p:txBody>
      </p:sp>
      <p:sp>
        <p:nvSpPr>
          <p:cNvPr id="226" name="Google Shape;226;p12"/>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dirty="0"/>
          </a:p>
        </p:txBody>
      </p:sp>
      <p:sp>
        <p:nvSpPr>
          <p:cNvPr id="227" name="Google Shape;227;p12"/>
          <p:cNvSpPr/>
          <p:nvPr/>
        </p:nvSpPr>
        <p:spPr>
          <a:xfrm>
            <a:off x="268222" y="1559733"/>
            <a:ext cx="8875777" cy="178510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Évaluer les bâtiments ou les unités de bâtiment en fonction de leur capacité à satisfaire </a:t>
            </a:r>
            <a:r>
              <a:rPr lang="en-US" sz="2200" b="1">
                <a:solidFill>
                  <a:schemeClr val="dk1"/>
                </a:solidFill>
                <a:latin typeface="Calibri"/>
                <a:ea typeface="Calibri"/>
                <a:cs typeface="Calibri"/>
                <a:sym typeface="Calibri"/>
              </a:rPr>
              <a:t>3 fonctionnalités principales du bâtiment :</a:t>
            </a:r>
            <a:endParaRPr/>
          </a:p>
          <a:p>
            <a:pPr marL="0" marR="0" lvl="0" indent="0" algn="l" rtl="0">
              <a:spcBef>
                <a:spcPts val="0"/>
              </a:spcBef>
              <a:spcAft>
                <a:spcPts val="0"/>
              </a:spcAft>
              <a:buNone/>
            </a:pPr>
            <a:r>
              <a:rPr lang="en-US" sz="2200" b="1">
                <a:solidFill>
                  <a:srgbClr val="FF0000"/>
                </a:solidFill>
                <a:latin typeface="Calibri"/>
                <a:ea typeface="Calibri"/>
                <a:cs typeface="Calibri"/>
                <a:sym typeface="Calibri"/>
              </a:rPr>
              <a:t>1 </a:t>
            </a:r>
            <a:r>
              <a:rPr lang="en-US" sz="2200">
                <a:solidFill>
                  <a:schemeClr val="dk1"/>
                </a:solidFill>
                <a:latin typeface="Calibri"/>
                <a:ea typeface="Calibri"/>
                <a:cs typeface="Calibri"/>
                <a:sym typeface="Calibri"/>
              </a:rPr>
              <a:t>- Optimiser l'efficacité énergétique et les performances globales en utilisation</a:t>
            </a:r>
            <a:endParaRPr/>
          </a:p>
          <a:p>
            <a:pPr marL="0" marR="0" lvl="0" indent="0" algn="l" rtl="0">
              <a:spcBef>
                <a:spcPts val="0"/>
              </a:spcBef>
              <a:spcAft>
                <a:spcPts val="0"/>
              </a:spcAft>
              <a:buNone/>
            </a:pPr>
            <a:r>
              <a:rPr lang="en-US" sz="2200" b="1">
                <a:solidFill>
                  <a:srgbClr val="00B0F0"/>
                </a:solidFill>
                <a:latin typeface="Calibri"/>
                <a:ea typeface="Calibri"/>
                <a:cs typeface="Calibri"/>
                <a:sym typeface="Calibri"/>
              </a:rPr>
              <a:t>2 </a:t>
            </a:r>
            <a:r>
              <a:rPr lang="en-US" sz="2200">
                <a:solidFill>
                  <a:schemeClr val="dk1"/>
                </a:solidFill>
                <a:latin typeface="Calibri"/>
                <a:ea typeface="Calibri"/>
                <a:cs typeface="Calibri"/>
                <a:sym typeface="Calibri"/>
              </a:rPr>
              <a:t>- Adapter leur fonctionnement aux besoins de l'occupant</a:t>
            </a:r>
            <a:endParaRPr/>
          </a:p>
          <a:p>
            <a:pPr marL="0" marR="0" lvl="0" indent="0" algn="l" rtl="0">
              <a:spcBef>
                <a:spcPts val="0"/>
              </a:spcBef>
              <a:spcAft>
                <a:spcPts val="0"/>
              </a:spcAft>
              <a:buNone/>
            </a:pPr>
            <a:r>
              <a:rPr lang="en-US" sz="2200" b="1">
                <a:solidFill>
                  <a:srgbClr val="00B050"/>
                </a:solidFill>
                <a:latin typeface="Calibri"/>
                <a:ea typeface="Calibri"/>
                <a:cs typeface="Calibri"/>
                <a:sym typeface="Calibri"/>
              </a:rPr>
              <a:t>3 </a:t>
            </a:r>
            <a:r>
              <a:rPr lang="en-US" sz="2200">
                <a:solidFill>
                  <a:schemeClr val="dk1"/>
                </a:solidFill>
                <a:latin typeface="Calibri"/>
                <a:ea typeface="Calibri"/>
                <a:cs typeface="Calibri"/>
                <a:sym typeface="Calibri"/>
              </a:rPr>
              <a:t>- S'adapter aux signaux du réseau (flexibilité énergétique)</a:t>
            </a:r>
            <a:endParaRPr/>
          </a:p>
        </p:txBody>
      </p:sp>
      <p:sp>
        <p:nvSpPr>
          <p:cNvPr id="229" name="Google Shape;229;p12"/>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30" name="Google Shape;230;p12"/>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1585" y="4007846"/>
            <a:ext cx="6620830" cy="140220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3"/>
          <p:cNvSpPr txBox="1">
            <a:spLocks noGrp="1"/>
          </p:cNvSpPr>
          <p:nvPr>
            <p:ph type="body" idx="1"/>
          </p:nvPr>
        </p:nvSpPr>
        <p:spPr>
          <a:xfrm>
            <a:off x="268223" y="1121665"/>
            <a:ext cx="6532628" cy="7547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b="1" u="sng"/>
              <a:t>PROCÉDÉ D'ÉVALUATION</a:t>
            </a:r>
            <a:endParaRPr/>
          </a:p>
        </p:txBody>
      </p:sp>
      <p:sp>
        <p:nvSpPr>
          <p:cNvPr id="239" name="Google Shape;239;p13"/>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13</a:t>
            </a:fld>
            <a:endParaRPr>
              <a:solidFill>
                <a:schemeClr val="lt1"/>
              </a:solidFill>
            </a:endParaRPr>
          </a:p>
        </p:txBody>
      </p:sp>
      <p:sp>
        <p:nvSpPr>
          <p:cNvPr id="240" name="Google Shape;240;p13"/>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dirty="0"/>
          </a:p>
        </p:txBody>
      </p:sp>
      <p:sp>
        <p:nvSpPr>
          <p:cNvPr id="241" name="Google Shape;241;p13"/>
          <p:cNvSpPr/>
          <p:nvPr/>
        </p:nvSpPr>
        <p:spPr>
          <a:xfrm>
            <a:off x="268222" y="1559733"/>
            <a:ext cx="8875777"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Évaluez les fonctionnalités de préparation intelligente en fonction de 7 </a:t>
            </a:r>
            <a:r>
              <a:rPr lang="en-US" sz="1800" b="1">
                <a:solidFill>
                  <a:schemeClr val="dk1"/>
                </a:solidFill>
                <a:latin typeface="Calibri"/>
                <a:ea typeface="Calibri"/>
                <a:cs typeface="Calibri"/>
                <a:sym typeface="Calibri"/>
              </a:rPr>
              <a:t>critères d'impact</a:t>
            </a:r>
            <a:r>
              <a:rPr lang="en-US" sz="1800">
                <a:solidFill>
                  <a:schemeClr val="dk1"/>
                </a:solidFill>
                <a:latin typeface="Calibri"/>
                <a:ea typeface="Calibri"/>
                <a:cs typeface="Calibri"/>
                <a:sym typeface="Calibri"/>
              </a:rPr>
              <a:t> :</a:t>
            </a:r>
            <a:endParaRPr/>
          </a:p>
          <a:p>
            <a:pPr marL="285750" marR="0" lvl="0" indent="-285750" algn="l" rtl="0">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Efficacité énergétique</a:t>
            </a:r>
            <a:endParaRPr/>
          </a:p>
          <a:p>
            <a:pPr marL="285750" marR="0" lvl="0" indent="-285750" algn="l" rtl="0">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Maintenance et prédiction des pannes</a:t>
            </a:r>
            <a:endParaRPr/>
          </a:p>
        </p:txBody>
      </p:sp>
      <p:pic>
        <p:nvPicPr>
          <p:cNvPr id="242" name="Google Shape;242;p13" descr="D:\Proposal\2022.d_2019_SRI_Smart Readiness Indicator\Papers\assessment_of_sri_scores.png"/>
          <p:cNvPicPr preferRelativeResize="0"/>
          <p:nvPr/>
        </p:nvPicPr>
        <p:blipFill rotWithShape="1">
          <a:blip r:embed="rId3">
            <a:alphaModFix/>
          </a:blip>
          <a:srcRect t="24052"/>
          <a:stretch/>
        </p:blipFill>
        <p:spPr>
          <a:xfrm>
            <a:off x="2116315" y="4272218"/>
            <a:ext cx="4998875" cy="1754677"/>
          </a:xfrm>
          <a:prstGeom prst="rect">
            <a:avLst/>
          </a:prstGeom>
          <a:noFill/>
          <a:ln>
            <a:noFill/>
          </a:ln>
        </p:spPr>
      </p:pic>
      <p:sp>
        <p:nvSpPr>
          <p:cNvPr id="243" name="Google Shape;243;p13"/>
          <p:cNvSpPr/>
          <p:nvPr/>
        </p:nvSpPr>
        <p:spPr>
          <a:xfrm>
            <a:off x="2497311" y="2841327"/>
            <a:ext cx="4601497" cy="120032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Confort</a:t>
            </a:r>
            <a:endParaRPr sz="18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Commodité</a:t>
            </a:r>
            <a:endParaRPr/>
          </a:p>
          <a:p>
            <a:pPr marL="342900" marR="0" lvl="0" indent="-342900" algn="l" rtl="0">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Santé, bien-être et accessibilité</a:t>
            </a:r>
            <a:endParaRPr/>
          </a:p>
          <a:p>
            <a:pPr marL="342900" marR="0" lvl="0" indent="-342900" algn="l" rtl="0">
              <a:spcBef>
                <a:spcPts val="0"/>
              </a:spcBef>
              <a:spcAft>
                <a:spcPts val="0"/>
              </a:spcAft>
              <a:buClr>
                <a:schemeClr val="dk1"/>
              </a:buClr>
              <a:buSzPts val="1800"/>
              <a:buFont typeface="Courier New"/>
              <a:buChar char="o"/>
            </a:pPr>
            <a:r>
              <a:rPr lang="en-US" sz="1800">
                <a:solidFill>
                  <a:schemeClr val="dk1"/>
                </a:solidFill>
                <a:latin typeface="Calibri"/>
                <a:ea typeface="Calibri"/>
                <a:cs typeface="Calibri"/>
                <a:sym typeface="Calibri"/>
              </a:rPr>
              <a:t>Information des occupants</a:t>
            </a:r>
            <a:endParaRPr/>
          </a:p>
        </p:txBody>
      </p:sp>
      <p:sp>
        <p:nvSpPr>
          <p:cNvPr id="244" name="Google Shape;244;p13"/>
          <p:cNvSpPr/>
          <p:nvPr/>
        </p:nvSpPr>
        <p:spPr>
          <a:xfrm>
            <a:off x="5135205" y="1890489"/>
            <a:ext cx="3927207" cy="430887"/>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Courier New"/>
              <a:buChar char="o"/>
            </a:pPr>
            <a:r>
              <a:rPr lang="en-US" sz="2200">
                <a:solidFill>
                  <a:schemeClr val="dk1"/>
                </a:solidFill>
                <a:latin typeface="Calibri"/>
                <a:ea typeface="Calibri"/>
                <a:cs typeface="Calibri"/>
                <a:sym typeface="Calibri"/>
              </a:rPr>
              <a:t>Flexibilité et stockage de l'énergie</a:t>
            </a:r>
            <a:endParaRPr sz="2200">
              <a:solidFill>
                <a:schemeClr val="dk1"/>
              </a:solidFill>
              <a:latin typeface="Calibri"/>
              <a:ea typeface="Calibri"/>
              <a:cs typeface="Calibri"/>
              <a:sym typeface="Calibri"/>
            </a:endParaRPr>
          </a:p>
        </p:txBody>
      </p:sp>
      <p:sp>
        <p:nvSpPr>
          <p:cNvPr id="245" name="Google Shape;245;p13"/>
          <p:cNvSpPr/>
          <p:nvPr/>
        </p:nvSpPr>
        <p:spPr>
          <a:xfrm>
            <a:off x="268222" y="1884448"/>
            <a:ext cx="4362772" cy="676601"/>
          </a:xfrm>
          <a:prstGeom prst="roundRect">
            <a:avLst>
              <a:gd name="adj" fmla="val 16667"/>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6" name="Google Shape;246;p13"/>
          <p:cNvSpPr/>
          <p:nvPr/>
        </p:nvSpPr>
        <p:spPr>
          <a:xfrm>
            <a:off x="2422853" y="2826632"/>
            <a:ext cx="4542522" cy="1297550"/>
          </a:xfrm>
          <a:prstGeom prst="roundRect">
            <a:avLst>
              <a:gd name="adj" fmla="val 16667"/>
            </a:avLst>
          </a:prstGeom>
          <a:noFill/>
          <a:ln w="25400"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7" name="Google Shape;247;p13"/>
          <p:cNvSpPr/>
          <p:nvPr/>
        </p:nvSpPr>
        <p:spPr>
          <a:xfrm>
            <a:off x="5135204" y="1885187"/>
            <a:ext cx="3851480" cy="690786"/>
          </a:xfrm>
          <a:prstGeom prst="roundRect">
            <a:avLst>
              <a:gd name="adj" fmla="val 16667"/>
            </a:avLst>
          </a:prstGeom>
          <a:noFill/>
          <a:ln w="25400" cap="flat" cmpd="sng">
            <a:solidFill>
              <a:srgbClr val="15996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8" name="Google Shape;248;p13"/>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49" name="Google Shape;249;p13"/>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4"/>
          <p:cNvSpPr txBox="1">
            <a:spLocks noGrp="1"/>
          </p:cNvSpPr>
          <p:nvPr>
            <p:ph type="body" idx="1"/>
          </p:nvPr>
        </p:nvSpPr>
        <p:spPr>
          <a:xfrm>
            <a:off x="268223" y="1121665"/>
            <a:ext cx="6532628" cy="7547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b="1" u="sng"/>
              <a:t>PROCÉDÉ D'ÉVALUATION</a:t>
            </a:r>
            <a:endParaRPr/>
          </a:p>
        </p:txBody>
      </p:sp>
      <p:sp>
        <p:nvSpPr>
          <p:cNvPr id="255" name="Google Shape;255;p14"/>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14</a:t>
            </a:fld>
            <a:endParaRPr>
              <a:solidFill>
                <a:schemeClr val="lt1"/>
              </a:solidFill>
            </a:endParaRPr>
          </a:p>
        </p:txBody>
      </p:sp>
      <p:sp>
        <p:nvSpPr>
          <p:cNvPr id="256" name="Google Shape;256;p14"/>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dirty="0"/>
          </a:p>
        </p:txBody>
      </p:sp>
      <p:sp>
        <p:nvSpPr>
          <p:cNvPr id="257" name="Google Shape;257;p14"/>
          <p:cNvSpPr/>
          <p:nvPr/>
        </p:nvSpPr>
        <p:spPr>
          <a:xfrm>
            <a:off x="268223" y="1663542"/>
            <a:ext cx="8830752" cy="110799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Regrouper les résultats de l'évaluation dans un </a:t>
            </a:r>
            <a:r>
              <a:rPr lang="en-US" sz="2200" b="1">
                <a:solidFill>
                  <a:schemeClr val="dk1"/>
                </a:solidFill>
                <a:latin typeface="Calibri"/>
                <a:ea typeface="Calibri"/>
                <a:cs typeface="Calibri"/>
                <a:sym typeface="Calibri"/>
              </a:rPr>
              <a:t>score ISR </a:t>
            </a:r>
            <a:r>
              <a:rPr lang="en-US" sz="2200">
                <a:solidFill>
                  <a:schemeClr val="dk1"/>
                </a:solidFill>
                <a:latin typeface="Calibri"/>
                <a:ea typeface="Calibri"/>
                <a:cs typeface="Calibri"/>
                <a:sym typeface="Calibri"/>
              </a:rPr>
              <a:t>qui quantifie les diverses caractéristiques et fonctions du bâtiment ou de l'unité de bâtiment par rapport à un état de préparation</a:t>
            </a:r>
            <a:r>
              <a:rPr lang="en-US" sz="2200" b="1">
                <a:solidFill>
                  <a:schemeClr val="dk1"/>
                </a:solidFill>
                <a:latin typeface="Calibri"/>
                <a:ea typeface="Calibri"/>
                <a:cs typeface="Calibri"/>
                <a:sym typeface="Calibri"/>
              </a:rPr>
              <a:t> intelligente maximal</a:t>
            </a:r>
            <a:endParaRPr/>
          </a:p>
        </p:txBody>
      </p:sp>
      <p:pic>
        <p:nvPicPr>
          <p:cNvPr id="258" name="Google Shape;258;p14" descr="D:\Proposal\2022.d_2019_SRI_Smart Readiness Indicator\Papers\assessment_of_sri_scores.png"/>
          <p:cNvPicPr preferRelativeResize="0"/>
          <p:nvPr/>
        </p:nvPicPr>
        <p:blipFill rotWithShape="1">
          <a:blip r:embed="rId3">
            <a:alphaModFix/>
          </a:blip>
          <a:srcRect/>
          <a:stretch/>
        </p:blipFill>
        <p:spPr>
          <a:xfrm>
            <a:off x="1791461" y="3158619"/>
            <a:ext cx="5784275" cy="2732520"/>
          </a:xfrm>
          <a:prstGeom prst="rect">
            <a:avLst/>
          </a:prstGeom>
          <a:noFill/>
          <a:ln>
            <a:noFill/>
          </a:ln>
        </p:spPr>
      </p:pic>
      <p:sp>
        <p:nvSpPr>
          <p:cNvPr id="259" name="Google Shape;259;p14"/>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60" name="Google Shape;260;p14"/>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5"/>
          <p:cNvSpPr txBox="1">
            <a:spLocks noGrp="1"/>
          </p:cNvSpPr>
          <p:nvPr>
            <p:ph type="body" idx="1"/>
          </p:nvPr>
        </p:nvSpPr>
        <p:spPr>
          <a:xfrm>
            <a:off x="268223" y="1048513"/>
            <a:ext cx="6472442" cy="62353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b="1" u="sng">
                <a:latin typeface="Calibri"/>
                <a:ea typeface="Calibri"/>
                <a:cs typeface="Calibri"/>
                <a:sym typeface="Calibri"/>
              </a:rPr>
              <a:t>PROCÉDÉ D'ÉVALUATION</a:t>
            </a:r>
            <a:endParaRPr/>
          </a:p>
        </p:txBody>
      </p:sp>
      <p:sp>
        <p:nvSpPr>
          <p:cNvPr id="266" name="Google Shape;266;p15"/>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267" name="Google Shape;267;p15"/>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15</a:t>
            </a:fld>
            <a:endParaRPr>
              <a:solidFill>
                <a:schemeClr val="lt1"/>
              </a:solidFill>
            </a:endParaRPr>
          </a:p>
        </p:txBody>
      </p:sp>
      <p:sp>
        <p:nvSpPr>
          <p:cNvPr id="268" name="Google Shape;268;p15"/>
          <p:cNvSpPr/>
          <p:nvPr/>
        </p:nvSpPr>
        <p:spPr>
          <a:xfrm>
            <a:off x="268222" y="1486267"/>
            <a:ext cx="8875777" cy="200054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Les facteurs de pondération par défaut sont tous répartis de manière égale pour le calcul de la note finale selon l'importance relative de chaque domaine et sa pertinence. </a:t>
            </a:r>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Chaque fonctionnalité est également pondérée d'un tiers dans le calcul du score ISR</a:t>
            </a:r>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Chaque critère d'impact est pondéré de manière égale pour le calcul du score de chaque fonctionnalité</a:t>
            </a:r>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Chaque grand service de construction (domaine) est également pondéré selon un critère d'impact</a:t>
            </a:r>
            <a:endParaRPr/>
          </a:p>
        </p:txBody>
      </p:sp>
      <p:sp>
        <p:nvSpPr>
          <p:cNvPr id="269" name="Google Shape;269;p15"/>
          <p:cNvSpPr/>
          <p:nvPr/>
        </p:nvSpPr>
        <p:spPr>
          <a:xfrm>
            <a:off x="1097280" y="5150328"/>
            <a:ext cx="8001695"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a:solidFill>
                  <a:srgbClr val="000000"/>
                </a:solidFill>
                <a:latin typeface="Calibri"/>
                <a:ea typeface="Calibri"/>
                <a:cs typeface="Calibri"/>
                <a:sym typeface="Calibri"/>
              </a:rPr>
              <a:t>La fonctionnalité énergétique optimisée contribue de 33,3 % au score SRI global, tandis que chacun des deux impacts (efficacité énergétique et maintenance/panne) contribuera de 16,7 % chacun au calcul du score SRI</a:t>
            </a:r>
            <a:endParaRPr/>
          </a:p>
        </p:txBody>
      </p:sp>
      <p:pic>
        <p:nvPicPr>
          <p:cNvPr id="270" name="Google Shape;270;p15" descr="examples banner in yellow and orange, Vector illustration.:: tasmeemME.com"/>
          <p:cNvPicPr preferRelativeResize="0"/>
          <p:nvPr/>
        </p:nvPicPr>
        <p:blipFill rotWithShape="1">
          <a:blip r:embed="rId3">
            <a:alphaModFix/>
          </a:blip>
          <a:srcRect/>
          <a:stretch/>
        </p:blipFill>
        <p:spPr>
          <a:xfrm>
            <a:off x="112757" y="5145157"/>
            <a:ext cx="853893" cy="743835"/>
          </a:xfrm>
          <a:prstGeom prst="rect">
            <a:avLst/>
          </a:prstGeom>
          <a:noFill/>
          <a:ln>
            <a:noFill/>
          </a:ln>
        </p:spPr>
      </p:pic>
      <p:pic>
        <p:nvPicPr>
          <p:cNvPr id="271" name="Google Shape;271;p15"/>
          <p:cNvPicPr preferRelativeResize="0"/>
          <p:nvPr/>
        </p:nvPicPr>
        <p:blipFill rotWithShape="1">
          <a:blip r:embed="rId4">
            <a:alphaModFix/>
          </a:blip>
          <a:srcRect/>
          <a:stretch/>
        </p:blipFill>
        <p:spPr>
          <a:xfrm>
            <a:off x="2887602" y="3532217"/>
            <a:ext cx="3637015" cy="1567537"/>
          </a:xfrm>
          <a:prstGeom prst="rect">
            <a:avLst/>
          </a:prstGeom>
          <a:noFill/>
          <a:ln>
            <a:noFill/>
          </a:ln>
        </p:spPr>
      </p:pic>
      <p:sp>
        <p:nvSpPr>
          <p:cNvPr id="272" name="Google Shape;272;p15"/>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73" name="Google Shape;273;p15"/>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Google Shape;279;p16"/>
          <p:cNvPicPr preferRelativeResize="0"/>
          <p:nvPr/>
        </p:nvPicPr>
        <p:blipFill rotWithShape="1">
          <a:blip r:embed="rId3">
            <a:alphaModFix/>
          </a:blip>
          <a:srcRect/>
          <a:stretch/>
        </p:blipFill>
        <p:spPr>
          <a:xfrm>
            <a:off x="3354360" y="3249378"/>
            <a:ext cx="5296656" cy="2782988"/>
          </a:xfrm>
          <a:prstGeom prst="rect">
            <a:avLst/>
          </a:prstGeom>
          <a:noFill/>
          <a:ln>
            <a:noFill/>
          </a:ln>
        </p:spPr>
      </p:pic>
      <p:sp>
        <p:nvSpPr>
          <p:cNvPr id="280" name="Google Shape;280;p16"/>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281" name="Google Shape;281;p16"/>
          <p:cNvSpPr/>
          <p:nvPr/>
        </p:nvSpPr>
        <p:spPr>
          <a:xfrm>
            <a:off x="268223" y="1481070"/>
            <a:ext cx="8705960"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Le </a:t>
            </a:r>
            <a:r>
              <a:rPr lang="en-US" sz="1800" b="1">
                <a:solidFill>
                  <a:schemeClr val="dk1"/>
                </a:solidFill>
                <a:latin typeface="Calibri"/>
                <a:ea typeface="Calibri"/>
                <a:cs typeface="Calibri"/>
                <a:sym typeface="Calibri"/>
              </a:rPr>
              <a:t>score SRI </a:t>
            </a:r>
            <a:r>
              <a:rPr lang="en-US" sz="1800">
                <a:solidFill>
                  <a:schemeClr val="dk1"/>
                </a:solidFill>
                <a:latin typeface="Calibri"/>
                <a:ea typeface="Calibri"/>
                <a:cs typeface="Calibri"/>
                <a:sym typeface="Calibri"/>
              </a:rPr>
              <a:t>est le rapport entre les scores d'impact des services Smart Ready évalués et le score maximal pouvant être obtenu (la somme de tous les impacts dans le cas où tous les services Smart sont mis en œuvre au niveau de fonctionnalité le plus élevé)</a:t>
            </a:r>
            <a:endParaRPr/>
          </a:p>
        </p:txBody>
      </p:sp>
      <p:sp>
        <p:nvSpPr>
          <p:cNvPr id="282" name="Google Shape;282;p16"/>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283" name="Google Shape;283;p16"/>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16</a:t>
            </a:fld>
            <a:endParaRPr>
              <a:solidFill>
                <a:schemeClr val="lt1"/>
              </a:solidFill>
            </a:endParaRPr>
          </a:p>
        </p:txBody>
      </p:sp>
      <p:sp>
        <p:nvSpPr>
          <p:cNvPr id="284" name="Google Shape;284;p16"/>
          <p:cNvSpPr/>
          <p:nvPr/>
        </p:nvSpPr>
        <p:spPr>
          <a:xfrm>
            <a:off x="268223" y="2589066"/>
            <a:ext cx="4541902" cy="1077218"/>
          </a:xfrm>
          <a:prstGeom prst="rect">
            <a:avLst/>
          </a:prstGeom>
          <a:noFill/>
          <a:ln>
            <a:noFill/>
          </a:ln>
        </p:spPr>
        <p:txBody>
          <a:bodyPr spcFirstLastPara="1" wrap="square" lIns="91425" tIns="45700" rIns="91425" bIns="45700" anchor="t" anchorCtr="0">
            <a:spAutoFit/>
          </a:bodyPr>
          <a:lstStyle/>
          <a:p>
            <a:pPr marL="685800" marR="0" lvl="0" indent="-685800" algn="l" rtl="0">
              <a:spcBef>
                <a:spcPts val="0"/>
              </a:spcBef>
              <a:spcAft>
                <a:spcPts val="0"/>
              </a:spcAft>
              <a:buNone/>
            </a:pPr>
            <a:r>
              <a:rPr lang="en-US" sz="1800" b="1" dirty="0">
                <a:solidFill>
                  <a:schemeClr val="dk1"/>
                </a:solidFill>
                <a:latin typeface="Calibri"/>
                <a:ea typeface="Calibri"/>
                <a:cs typeface="Calibri"/>
                <a:sym typeface="Calibri"/>
              </a:rPr>
              <a:t>100% </a:t>
            </a:r>
            <a:r>
              <a:rPr lang="en-US" sz="1800" dirty="0" err="1">
                <a:solidFill>
                  <a:schemeClr val="dk1"/>
                </a:solidFill>
                <a:latin typeface="Calibri"/>
                <a:ea typeface="Calibri"/>
                <a:cs typeface="Calibri"/>
                <a:sym typeface="Calibri"/>
              </a:rPr>
              <a:t>Bâtiment</a:t>
            </a:r>
            <a:r>
              <a:rPr lang="en-US" sz="1800" dirty="0">
                <a:solidFill>
                  <a:schemeClr val="dk1"/>
                </a:solidFill>
                <a:latin typeface="Calibri"/>
                <a:ea typeface="Calibri"/>
                <a:cs typeface="Calibri"/>
                <a:sym typeface="Calibri"/>
              </a:rPr>
              <a:t> qui a le plus haut </a:t>
            </a:r>
            <a:r>
              <a:rPr lang="en-US" sz="1800" dirty="0" err="1">
                <a:solidFill>
                  <a:schemeClr val="dk1"/>
                </a:solidFill>
                <a:latin typeface="Calibri"/>
                <a:ea typeface="Calibri"/>
                <a:cs typeface="Calibri"/>
                <a:sym typeface="Calibri"/>
              </a:rPr>
              <a:t>niveau</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d'intelligence</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actuellement</a:t>
            </a:r>
            <a:r>
              <a:rPr lang="en-US" sz="1800" dirty="0">
                <a:solidFill>
                  <a:schemeClr val="dk1"/>
                </a:solidFill>
                <a:latin typeface="Calibri"/>
                <a:ea typeface="Calibri"/>
                <a:cs typeface="Calibri"/>
                <a:sym typeface="Calibri"/>
              </a:rPr>
              <a:t> possible</a:t>
            </a:r>
            <a:endParaRPr sz="1800" dirty="0">
              <a:solidFill>
                <a:schemeClr val="dk1"/>
              </a:solidFill>
              <a:latin typeface="Calibri"/>
              <a:ea typeface="Calibri"/>
              <a:cs typeface="Calibri"/>
              <a:sym typeface="Calibri"/>
            </a:endParaRPr>
          </a:p>
          <a:p>
            <a:pPr marL="685800" marR="0" lvl="0" indent="-685800" algn="l" rtl="0">
              <a:spcBef>
                <a:spcPts val="1200"/>
              </a:spcBef>
              <a:spcAft>
                <a:spcPts val="0"/>
              </a:spcAft>
              <a:buNone/>
            </a:pPr>
            <a:r>
              <a:rPr lang="en-US" sz="1800" b="1" dirty="0">
                <a:solidFill>
                  <a:schemeClr val="dk1"/>
                </a:solidFill>
                <a:latin typeface="Calibri"/>
                <a:ea typeface="Calibri"/>
                <a:cs typeface="Calibri"/>
                <a:sym typeface="Calibri"/>
              </a:rPr>
              <a:t>0% </a:t>
            </a:r>
            <a:r>
              <a:rPr lang="en-US" sz="1800" dirty="0" err="1">
                <a:solidFill>
                  <a:schemeClr val="dk1"/>
                </a:solidFill>
                <a:latin typeface="Calibri"/>
                <a:ea typeface="Calibri"/>
                <a:cs typeface="Calibri"/>
                <a:sym typeface="Calibri"/>
              </a:rPr>
              <a:t>Bâtiment</a:t>
            </a:r>
            <a:r>
              <a:rPr lang="en-US" sz="1800" dirty="0">
                <a:solidFill>
                  <a:schemeClr val="dk1"/>
                </a:solidFill>
                <a:latin typeface="Calibri"/>
                <a:ea typeface="Calibri"/>
                <a:cs typeface="Calibri"/>
                <a:sym typeface="Calibri"/>
              </a:rPr>
              <a:t> sans </a:t>
            </a:r>
            <a:r>
              <a:rPr lang="en-US" sz="1800" dirty="0" smtClean="0">
                <a:solidFill>
                  <a:schemeClr val="dk1"/>
                </a:solidFill>
                <a:latin typeface="Calibri"/>
                <a:ea typeface="Calibri"/>
                <a:cs typeface="Calibri"/>
                <a:sym typeface="Calibri"/>
              </a:rPr>
              <a:t>intelligence</a:t>
            </a:r>
            <a:endParaRPr lang="en-US" dirty="0"/>
          </a:p>
        </p:txBody>
      </p:sp>
      <p:pic>
        <p:nvPicPr>
          <p:cNvPr id="285" name="Google Shape;285;p16"/>
          <p:cNvPicPr preferRelativeResize="0"/>
          <p:nvPr/>
        </p:nvPicPr>
        <p:blipFill rotWithShape="1">
          <a:blip r:embed="rId4">
            <a:alphaModFix/>
          </a:blip>
          <a:srcRect/>
          <a:stretch/>
        </p:blipFill>
        <p:spPr>
          <a:xfrm>
            <a:off x="268223" y="3990461"/>
            <a:ext cx="2834642" cy="1037520"/>
          </a:xfrm>
          <a:prstGeom prst="rect">
            <a:avLst/>
          </a:prstGeom>
          <a:noFill/>
          <a:ln>
            <a:noFill/>
          </a:ln>
        </p:spPr>
      </p:pic>
      <p:sp>
        <p:nvSpPr>
          <p:cNvPr id="286" name="Google Shape;286;p16"/>
          <p:cNvSpPr txBox="1"/>
          <p:nvPr/>
        </p:nvSpPr>
        <p:spPr>
          <a:xfrm>
            <a:off x="4572000" y="4566316"/>
            <a:ext cx="3668758"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0F243E"/>
                </a:solidFill>
                <a:latin typeface="Calibri"/>
                <a:ea typeface="Calibri"/>
                <a:cs typeface="Calibri"/>
                <a:sym typeface="Calibri"/>
              </a:rPr>
              <a:t>Notes détaillées par service de construction (domaine) et critère imp[act</a:t>
            </a:r>
            <a:endParaRPr/>
          </a:p>
          <a:p>
            <a:pPr marL="0" marR="0" lvl="0" indent="0" algn="ctr" rtl="0">
              <a:spcBef>
                <a:spcPts val="0"/>
              </a:spcBef>
              <a:spcAft>
                <a:spcPts val="0"/>
              </a:spcAft>
              <a:buNone/>
            </a:pPr>
            <a:r>
              <a:rPr lang="en-US" sz="1800" b="1">
                <a:solidFill>
                  <a:srgbClr val="0F243E"/>
                </a:solidFill>
                <a:latin typeface="Calibri"/>
                <a:ea typeface="Calibri"/>
                <a:cs typeface="Calibri"/>
                <a:sym typeface="Calibri"/>
              </a:rPr>
              <a:t>(jusqu'à 57 scores)</a:t>
            </a:r>
            <a:endParaRPr sz="1800" b="1">
              <a:solidFill>
                <a:srgbClr val="0F243E"/>
              </a:solidFill>
              <a:latin typeface="Calibri"/>
              <a:ea typeface="Calibri"/>
              <a:cs typeface="Calibri"/>
              <a:sym typeface="Calibri"/>
            </a:endParaRPr>
          </a:p>
        </p:txBody>
      </p:sp>
      <p:sp>
        <p:nvSpPr>
          <p:cNvPr id="287" name="Google Shape;287;p16"/>
          <p:cNvSpPr txBox="1"/>
          <p:nvPr/>
        </p:nvSpPr>
        <p:spPr>
          <a:xfrm rot="-5400000">
            <a:off x="7804260" y="4908507"/>
            <a:ext cx="2133600"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F243E"/>
                </a:solidFill>
                <a:latin typeface="Calibri"/>
                <a:ea typeface="Calibri"/>
                <a:cs typeface="Calibri"/>
                <a:sym typeface="Calibri"/>
              </a:rPr>
              <a:t>Scores agrégés pour chaque service technique du bâtiment </a:t>
            </a:r>
            <a:endParaRPr/>
          </a:p>
          <a:p>
            <a:pPr marL="0" marR="0" lvl="0" indent="0" algn="ctr" rtl="0">
              <a:spcBef>
                <a:spcPts val="0"/>
              </a:spcBef>
              <a:spcAft>
                <a:spcPts val="0"/>
              </a:spcAft>
              <a:buNone/>
            </a:pPr>
            <a:r>
              <a:rPr lang="en-US" sz="1200" b="1">
                <a:solidFill>
                  <a:srgbClr val="0F243E"/>
                </a:solidFill>
                <a:latin typeface="Calibri"/>
                <a:ea typeface="Calibri"/>
                <a:cs typeface="Calibri"/>
                <a:sym typeface="Calibri"/>
              </a:rPr>
              <a:t>(jusqu'à 9 scores)</a:t>
            </a:r>
            <a:endParaRPr sz="1200" b="1">
              <a:solidFill>
                <a:srgbClr val="0F243E"/>
              </a:solidFill>
              <a:latin typeface="Calibri"/>
              <a:ea typeface="Calibri"/>
              <a:cs typeface="Calibri"/>
              <a:sym typeface="Calibri"/>
            </a:endParaRPr>
          </a:p>
        </p:txBody>
      </p:sp>
      <p:sp>
        <p:nvSpPr>
          <p:cNvPr id="288" name="Google Shape;288;p16"/>
          <p:cNvSpPr txBox="1"/>
          <p:nvPr/>
        </p:nvSpPr>
        <p:spPr>
          <a:xfrm>
            <a:off x="4572000" y="3990461"/>
            <a:ext cx="3668758"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F243E"/>
                </a:solidFill>
                <a:latin typeface="Calibri"/>
                <a:ea typeface="Calibri"/>
                <a:cs typeface="Calibri"/>
                <a:sym typeface="Calibri"/>
              </a:rPr>
              <a:t>Notes agrégées pour chacun des 7 critères d'impact</a:t>
            </a:r>
            <a:endParaRPr/>
          </a:p>
        </p:txBody>
      </p:sp>
      <p:sp>
        <p:nvSpPr>
          <p:cNvPr id="289" name="Google Shape;289;p16"/>
          <p:cNvSpPr txBox="1"/>
          <p:nvPr/>
        </p:nvSpPr>
        <p:spPr>
          <a:xfrm>
            <a:off x="4621203" y="3623613"/>
            <a:ext cx="3668758"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rgbClr val="0F243E"/>
                </a:solidFill>
                <a:latin typeface="Calibri"/>
                <a:ea typeface="Calibri"/>
                <a:cs typeface="Calibri"/>
                <a:sym typeface="Calibri"/>
              </a:rPr>
              <a:t>Notes agrégées pour chacune des 3 fonctionnalités</a:t>
            </a:r>
            <a:endParaRPr/>
          </a:p>
        </p:txBody>
      </p:sp>
      <p:sp>
        <p:nvSpPr>
          <p:cNvPr id="290" name="Google Shape;290;p16"/>
          <p:cNvSpPr/>
          <p:nvPr/>
        </p:nvSpPr>
        <p:spPr>
          <a:xfrm>
            <a:off x="4621203" y="2774221"/>
            <a:ext cx="3541722" cy="49244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0F243E"/>
                </a:solidFill>
                <a:latin typeface="Calibri"/>
                <a:ea typeface="Calibri"/>
                <a:cs typeface="Calibri"/>
                <a:sym typeface="Calibri"/>
              </a:rPr>
              <a:t>Score SRI global et classe SRI </a:t>
            </a:r>
            <a:endParaRPr sz="1400" b="1">
              <a:solidFill>
                <a:srgbClr val="0F243E"/>
              </a:solidFill>
              <a:latin typeface="Calibri"/>
              <a:ea typeface="Calibri"/>
              <a:cs typeface="Calibri"/>
              <a:sym typeface="Calibri"/>
            </a:endParaRPr>
          </a:p>
          <a:p>
            <a:pPr marL="0" marR="0" lvl="0" indent="0" algn="ctr" rtl="0">
              <a:spcBef>
                <a:spcPts val="0"/>
              </a:spcBef>
              <a:spcAft>
                <a:spcPts val="0"/>
              </a:spcAft>
              <a:buNone/>
            </a:pPr>
            <a:r>
              <a:rPr lang="en-US" sz="1200">
                <a:solidFill>
                  <a:srgbClr val="0F243E"/>
                </a:solidFill>
                <a:latin typeface="Calibri"/>
                <a:ea typeface="Calibri"/>
                <a:cs typeface="Calibri"/>
                <a:sym typeface="Calibri"/>
              </a:rPr>
              <a:t>(sept classes, de SRI &lt; 20% à SRI &gt; 90%)</a:t>
            </a:r>
            <a:endParaRPr/>
          </a:p>
        </p:txBody>
      </p:sp>
      <p:sp>
        <p:nvSpPr>
          <p:cNvPr id="291" name="Google Shape;291;p16"/>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292" name="Google Shape;292;p16"/>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
        <p:nvSpPr>
          <p:cNvPr id="293" name="Google Shape;293;p16"/>
          <p:cNvSpPr txBox="1"/>
          <p:nvPr/>
        </p:nvSpPr>
        <p:spPr>
          <a:xfrm>
            <a:off x="416850" y="4034067"/>
            <a:ext cx="681487" cy="261610"/>
          </a:xfrm>
          <a:prstGeom prst="rect">
            <a:avLst/>
          </a:prstGeom>
          <a:solidFill>
            <a:srgbClr val="23A8DD"/>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lt1"/>
                </a:solidFill>
                <a:latin typeface="Calibri"/>
                <a:ea typeface="Calibri"/>
                <a:cs typeface="Calibri"/>
                <a:sym typeface="Calibri"/>
              </a:rPr>
              <a:t>énergie</a:t>
            </a:r>
            <a:endParaRPr sz="1100">
              <a:solidFill>
                <a:schemeClr val="lt1"/>
              </a:solidFill>
              <a:latin typeface="Calibri"/>
              <a:ea typeface="Calibri"/>
              <a:cs typeface="Calibri"/>
              <a:sym typeface="Calibri"/>
            </a:endParaRPr>
          </a:p>
        </p:txBody>
      </p:sp>
      <p:sp>
        <p:nvSpPr>
          <p:cNvPr id="294" name="Google Shape;294;p16"/>
          <p:cNvSpPr txBox="1"/>
          <p:nvPr/>
        </p:nvSpPr>
        <p:spPr>
          <a:xfrm>
            <a:off x="1311007" y="4058017"/>
            <a:ext cx="1733244" cy="261610"/>
          </a:xfrm>
          <a:prstGeom prst="rect">
            <a:avLst/>
          </a:prstGeom>
          <a:solidFill>
            <a:srgbClr val="5DB39B"/>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a:solidFill>
                  <a:schemeClr val="lt1"/>
                </a:solidFill>
                <a:latin typeface="Calibri"/>
                <a:ea typeface="Calibri"/>
                <a:cs typeface="Calibri"/>
                <a:sym typeface="Calibri"/>
              </a:rPr>
              <a:t>Maximum théorique</a:t>
            </a:r>
            <a:endParaRPr sz="1100">
              <a:solidFill>
                <a:schemeClr val="lt1"/>
              </a:solidFill>
              <a:latin typeface="Calibri"/>
              <a:ea typeface="Calibri"/>
              <a:cs typeface="Calibri"/>
              <a:sym typeface="Calibri"/>
            </a:endParaRPr>
          </a:p>
        </p:txBody>
      </p:sp>
      <p:sp>
        <p:nvSpPr>
          <p:cNvPr id="295" name="Google Shape;295;p16"/>
          <p:cNvSpPr txBox="1"/>
          <p:nvPr/>
        </p:nvSpPr>
        <p:spPr>
          <a:xfrm>
            <a:off x="1969506" y="4450900"/>
            <a:ext cx="902030" cy="230832"/>
          </a:xfrm>
          <a:prstGeom prst="rect">
            <a:avLst/>
          </a:prstGeom>
          <a:solidFill>
            <a:srgbClr val="5DB39B"/>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lt1"/>
                </a:solidFill>
                <a:latin typeface="Calibri"/>
                <a:ea typeface="Calibri"/>
                <a:cs typeface="Calibri"/>
                <a:sym typeface="Calibri"/>
              </a:rPr>
              <a:t>Max Bâtiment</a:t>
            </a:r>
            <a:endParaRPr sz="9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7"/>
          <p:cNvSpPr/>
          <p:nvPr/>
        </p:nvSpPr>
        <p:spPr>
          <a:xfrm>
            <a:off x="281286" y="2190864"/>
            <a:ext cx="8830752" cy="36779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1"/>
                </a:solidFill>
                <a:latin typeface="Calibri"/>
                <a:ea typeface="Calibri"/>
                <a:cs typeface="Calibri"/>
                <a:sym typeface="Calibri"/>
              </a:rPr>
              <a:t>Méthode A - Simplifiée (bâtiments de faible complexité, c'est-à-dire bâtiments résidentiels existants ou petits bâtiments non résidentiels)</a:t>
            </a:r>
            <a:endParaRPr sz="2000" b="1">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Utiliser un </a:t>
            </a:r>
            <a:r>
              <a:rPr lang="en-US" sz="1600" b="1">
                <a:solidFill>
                  <a:schemeClr val="dk1"/>
                </a:solidFill>
                <a:latin typeface="Calibri"/>
                <a:ea typeface="Calibri"/>
                <a:cs typeface="Calibri"/>
                <a:sym typeface="Calibri"/>
              </a:rPr>
              <a:t>catalogue de services simplifié </a:t>
            </a:r>
            <a:r>
              <a:rPr lang="en-US" sz="1600">
                <a:solidFill>
                  <a:schemeClr val="dk1"/>
                </a:solidFill>
                <a:latin typeface="Calibri"/>
                <a:ea typeface="Calibri"/>
                <a:cs typeface="Calibri"/>
                <a:sym typeface="Calibri"/>
              </a:rPr>
              <a:t>(Verbeke et al. 2020) avec seulement </a:t>
            </a:r>
            <a:r>
              <a:rPr lang="en-US" sz="1600" b="1">
                <a:solidFill>
                  <a:schemeClr val="dk1"/>
                </a:solidFill>
                <a:latin typeface="Calibri"/>
                <a:ea typeface="Calibri"/>
                <a:cs typeface="Calibri"/>
                <a:sym typeface="Calibri"/>
              </a:rPr>
              <a:t>27 services prédéfinis</a:t>
            </a:r>
            <a:r>
              <a:rPr lang="en-US" sz="1600">
                <a:solidFill>
                  <a:schemeClr val="dk1"/>
                </a:solidFill>
                <a:latin typeface="Calibri"/>
                <a:ea typeface="Calibri"/>
                <a:cs typeface="Calibri"/>
                <a:sym typeface="Calibri"/>
              </a:rPr>
              <a:t> </a:t>
            </a:r>
            <a:endParaRPr sz="1600" b="1">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Utiliser une liste de vérification </a:t>
            </a:r>
            <a:endParaRPr sz="160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Évaluation complète en moins d'une heure</a:t>
            </a:r>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Convient pour une auto-évaluation d'un bâtiment</a:t>
            </a:r>
            <a:endParaRPr sz="1600">
              <a:solidFill>
                <a:schemeClr val="dk1"/>
              </a:solidFill>
              <a:latin typeface="Calibri"/>
              <a:ea typeface="Calibri"/>
              <a:cs typeface="Calibri"/>
              <a:sym typeface="Calibri"/>
            </a:endParaRPr>
          </a:p>
          <a:p>
            <a:pPr marL="0" marR="0" lvl="0" indent="0" algn="l" rtl="0">
              <a:spcBef>
                <a:spcPts val="0"/>
              </a:spcBef>
              <a:spcAft>
                <a:spcPts val="0"/>
              </a:spcAft>
              <a:buNone/>
            </a:pPr>
            <a:r>
              <a:rPr lang="en-US" sz="900">
                <a:solidFill>
                  <a:schemeClr val="dk1"/>
                </a:solidFill>
                <a:latin typeface="Calibri"/>
                <a:ea typeface="Calibri"/>
                <a:cs typeface="Calibri"/>
                <a:sym typeface="Calibri"/>
              </a:rPr>
              <a:t>  </a:t>
            </a:r>
            <a:endParaRPr sz="9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Méthode B - Détaillée (bâtiments de grande complexité, c.-à-d. nouveaux bâtiments et bâtiments non résidentiels)</a:t>
            </a:r>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Utilisation avec un </a:t>
            </a:r>
            <a:r>
              <a:rPr lang="en-US" sz="1600" b="1">
                <a:solidFill>
                  <a:schemeClr val="dk1"/>
                </a:solidFill>
                <a:latin typeface="Calibri"/>
                <a:ea typeface="Calibri"/>
                <a:cs typeface="Calibri"/>
                <a:sym typeface="Calibri"/>
              </a:rPr>
              <a:t>catalogue de services détaillé </a:t>
            </a:r>
            <a:r>
              <a:rPr lang="en-US" sz="1600">
                <a:solidFill>
                  <a:schemeClr val="dk1"/>
                </a:solidFill>
                <a:latin typeface="Calibri"/>
                <a:ea typeface="Calibri"/>
                <a:cs typeface="Calibri"/>
                <a:sym typeface="Calibri"/>
              </a:rPr>
              <a:t>(Verbeke et al. 2020) avec </a:t>
            </a:r>
            <a:r>
              <a:rPr lang="en-US" sz="1600" b="1">
                <a:solidFill>
                  <a:schemeClr val="dk1"/>
                </a:solidFill>
                <a:latin typeface="Calibri"/>
                <a:ea typeface="Calibri"/>
                <a:cs typeface="Calibri"/>
                <a:sym typeface="Calibri"/>
              </a:rPr>
              <a:t>54 services prédéfinis </a:t>
            </a:r>
            <a:endParaRPr sz="1600" b="1">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Inspection sur place et vérification sur pied </a:t>
            </a:r>
            <a:endParaRPr sz="160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Complet en environ une journée</a:t>
            </a:r>
            <a:endParaRPr/>
          </a:p>
          <a:p>
            <a:pPr marL="285750" marR="0" lvl="0" indent="-285750" algn="l" rtl="0">
              <a:spcBef>
                <a:spcPts val="0"/>
              </a:spcBef>
              <a:spcAft>
                <a:spcPts val="0"/>
              </a:spcAft>
              <a:buClr>
                <a:schemeClr val="dk1"/>
              </a:buClr>
              <a:buSzPts val="1600"/>
              <a:buFont typeface="Courier New"/>
              <a:buChar char="o"/>
            </a:pPr>
            <a:r>
              <a:rPr lang="en-US" sz="1600">
                <a:solidFill>
                  <a:schemeClr val="dk1"/>
                </a:solidFill>
                <a:latin typeface="Calibri"/>
                <a:ea typeface="Calibri"/>
                <a:cs typeface="Calibri"/>
                <a:sym typeface="Calibri"/>
              </a:rPr>
              <a:t>Besoin d'un expert et d'engager le gestionnaire des installations du bâtiment</a:t>
            </a:r>
            <a:endParaRPr/>
          </a:p>
        </p:txBody>
      </p:sp>
      <p:sp>
        <p:nvSpPr>
          <p:cNvPr id="302" name="Google Shape;302;p17"/>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03" name="Google Shape;303;p17"/>
          <p:cNvSpPr/>
          <p:nvPr/>
        </p:nvSpPr>
        <p:spPr>
          <a:xfrm>
            <a:off x="268223" y="1468006"/>
            <a:ext cx="8679834"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1"/>
                </a:solidFill>
                <a:latin typeface="Calibri"/>
                <a:ea typeface="Calibri"/>
                <a:cs typeface="Calibri"/>
                <a:sym typeface="Calibri"/>
              </a:rPr>
              <a:t>Deux méthodes d'évaluation </a:t>
            </a:r>
            <a:r>
              <a:rPr lang="en-US" sz="2000">
                <a:solidFill>
                  <a:schemeClr val="dk1"/>
                </a:solidFill>
                <a:latin typeface="Calibri"/>
                <a:ea typeface="Calibri"/>
                <a:cs typeface="Calibri"/>
                <a:sym typeface="Calibri"/>
              </a:rPr>
              <a:t>qui se concentrent sur les approches qualitatives de divers services de bâtiment sur la base d'une évaluation d'expert</a:t>
            </a:r>
            <a:endParaRPr/>
          </a:p>
        </p:txBody>
      </p:sp>
      <p:pic>
        <p:nvPicPr>
          <p:cNvPr id="304" name="Google Shape;304;p17"/>
          <p:cNvPicPr preferRelativeResize="0"/>
          <p:nvPr/>
        </p:nvPicPr>
        <p:blipFill rotWithShape="1">
          <a:blip r:embed="rId3">
            <a:alphaModFix/>
          </a:blip>
          <a:srcRect/>
          <a:stretch/>
        </p:blipFill>
        <p:spPr>
          <a:xfrm>
            <a:off x="7373175" y="3196978"/>
            <a:ext cx="962843" cy="927347"/>
          </a:xfrm>
          <a:prstGeom prst="roundRect">
            <a:avLst>
              <a:gd name="adj" fmla="val 16667"/>
            </a:avLst>
          </a:prstGeom>
          <a:noFill/>
          <a:ln>
            <a:noFill/>
          </a:ln>
          <a:effectLst>
            <a:outerShdw blurRad="152400" dist="12000" dir="900000" sy="98000" kx="110000" ky="200000" algn="tl" rotWithShape="0">
              <a:srgbClr val="000000">
                <a:alpha val="29803"/>
              </a:srgbClr>
            </a:outerShdw>
          </a:effectLst>
        </p:spPr>
      </p:pic>
      <p:sp>
        <p:nvSpPr>
          <p:cNvPr id="305" name="Google Shape;305;p17"/>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06" name="Google Shape;306;p17"/>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17</a:t>
            </a:fld>
            <a:endParaRPr>
              <a:solidFill>
                <a:schemeClr val="lt1"/>
              </a:solidFill>
            </a:endParaRPr>
          </a:p>
        </p:txBody>
      </p:sp>
      <p:sp>
        <p:nvSpPr>
          <p:cNvPr id="307" name="Google Shape;307;p17"/>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08" name="Google Shape;308;p17"/>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pic>
        <p:nvPicPr>
          <p:cNvPr id="314" name="Google Shape;314;p18"/>
          <p:cNvPicPr preferRelativeResize="0"/>
          <p:nvPr/>
        </p:nvPicPr>
        <p:blipFill rotWithShape="1">
          <a:blip r:embed="rId3">
            <a:alphaModFix/>
          </a:blip>
          <a:srcRect/>
          <a:stretch/>
        </p:blipFill>
        <p:spPr>
          <a:xfrm>
            <a:off x="268222" y="2061934"/>
            <a:ext cx="8444456" cy="3495737"/>
          </a:xfrm>
          <a:prstGeom prst="rect">
            <a:avLst/>
          </a:prstGeom>
          <a:noFill/>
          <a:ln>
            <a:noFill/>
          </a:ln>
        </p:spPr>
      </p:pic>
      <p:sp>
        <p:nvSpPr>
          <p:cNvPr id="315" name="Google Shape;315;p18"/>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16" name="Google Shape;316;p18"/>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17" name="Google Shape;317;p18"/>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18</a:t>
            </a:fld>
            <a:endParaRPr>
              <a:solidFill>
                <a:schemeClr val="lt1"/>
              </a:solidFill>
            </a:endParaRPr>
          </a:p>
        </p:txBody>
      </p:sp>
      <p:sp>
        <p:nvSpPr>
          <p:cNvPr id="318" name="Google Shape;318;p18"/>
          <p:cNvSpPr/>
          <p:nvPr/>
        </p:nvSpPr>
        <p:spPr>
          <a:xfrm>
            <a:off x="268222" y="1455557"/>
            <a:ext cx="887577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000000"/>
                </a:solidFill>
                <a:latin typeface="Calibri"/>
                <a:ea typeface="Calibri"/>
                <a:cs typeface="Calibri"/>
                <a:sym typeface="Calibri"/>
              </a:rPr>
              <a:t>Services prédéfinis à différents niveaux de fonctionnalité pour le </a:t>
            </a:r>
            <a:r>
              <a:rPr lang="en-US" sz="1200" b="1">
                <a:solidFill>
                  <a:srgbClr val="E36C09"/>
                </a:solidFill>
                <a:latin typeface="Calibri"/>
                <a:ea typeface="Calibri"/>
                <a:cs typeface="Calibri"/>
                <a:sym typeface="Calibri"/>
              </a:rPr>
              <a:t>chauffage, l'</a:t>
            </a:r>
            <a:r>
              <a:rPr lang="en-US" sz="1200">
                <a:solidFill>
                  <a:srgbClr val="159961"/>
                </a:solidFill>
                <a:latin typeface="Calibri"/>
                <a:ea typeface="Calibri"/>
                <a:cs typeface="Calibri"/>
                <a:sym typeface="Calibri"/>
              </a:rPr>
              <a:t>eau chaude domestique, le refroidissement </a:t>
            </a:r>
            <a:r>
              <a:rPr lang="en-US" sz="1200">
                <a:solidFill>
                  <a:srgbClr val="000000"/>
                </a:solidFill>
                <a:latin typeface="Calibri"/>
                <a:ea typeface="Calibri"/>
                <a:cs typeface="Calibri"/>
                <a:sym typeface="Calibri"/>
              </a:rPr>
              <a:t>(feuille de calcul SRI</a:t>
            </a:r>
            <a:r>
              <a:rPr lang="en-US" sz="1200" b="1" u="sng">
                <a:solidFill>
                  <a:srgbClr val="000000"/>
                </a:solidFill>
                <a:latin typeface="Calibri"/>
                <a:ea typeface="Calibri"/>
                <a:cs typeface="Calibri"/>
                <a:sym typeface="Calibri"/>
              </a:rPr>
              <a:t>, méthode A</a:t>
            </a:r>
            <a:r>
              <a:rPr lang="en-US" sz="1200">
                <a:solidFill>
                  <a:srgbClr val="000000"/>
                </a:solidFill>
                <a:latin typeface="Calibri"/>
                <a:ea typeface="Calibri"/>
                <a:cs typeface="Calibri"/>
                <a:sym typeface="Calibri"/>
              </a:rPr>
              <a:t>)</a:t>
            </a:r>
            <a:r>
              <a:rPr lang="en-US" sz="1800">
                <a:solidFill>
                  <a:schemeClr val="dk1"/>
                </a:solidFill>
                <a:latin typeface="Calibri"/>
                <a:ea typeface="Calibri"/>
                <a:cs typeface="Calibri"/>
                <a:sym typeface="Calibri"/>
              </a:rPr>
              <a:t> </a:t>
            </a:r>
            <a:r>
              <a:rPr lang="en-US" sz="800">
                <a:solidFill>
                  <a:srgbClr val="000000"/>
                </a:solidFill>
                <a:latin typeface="Calibri"/>
                <a:ea typeface="Calibri"/>
                <a:cs typeface="Calibri"/>
                <a:sym typeface="Calibri"/>
              </a:rPr>
              <a:t> </a:t>
            </a:r>
            <a:endParaRPr sz="1000">
              <a:solidFill>
                <a:srgbClr val="000000"/>
              </a:solidFill>
              <a:latin typeface="Calibri"/>
              <a:ea typeface="Calibri"/>
              <a:cs typeface="Calibri"/>
              <a:sym typeface="Calibri"/>
            </a:endParaRPr>
          </a:p>
        </p:txBody>
      </p:sp>
      <p:pic>
        <p:nvPicPr>
          <p:cNvPr id="319" name="Google Shape;319;p18" descr="examples banner in yellow and orange, Vector illustration.:: tasmeemME.com"/>
          <p:cNvPicPr preferRelativeResize="0"/>
          <p:nvPr/>
        </p:nvPicPr>
        <p:blipFill rotWithShape="1">
          <a:blip r:embed="rId4">
            <a:alphaModFix/>
          </a:blip>
          <a:srcRect/>
          <a:stretch/>
        </p:blipFill>
        <p:spPr>
          <a:xfrm>
            <a:off x="5128172" y="786207"/>
            <a:ext cx="853893" cy="743835"/>
          </a:xfrm>
          <a:prstGeom prst="rect">
            <a:avLst/>
          </a:prstGeom>
          <a:noFill/>
          <a:ln>
            <a:noFill/>
          </a:ln>
        </p:spPr>
      </p:pic>
      <p:sp>
        <p:nvSpPr>
          <p:cNvPr id="320" name="Google Shape;320;p18"/>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21" name="Google Shape;321;p18"/>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p19"/>
          <p:cNvPicPr preferRelativeResize="0"/>
          <p:nvPr/>
        </p:nvPicPr>
        <p:blipFill rotWithShape="1">
          <a:blip r:embed="rId3">
            <a:alphaModFix/>
          </a:blip>
          <a:srcRect/>
          <a:stretch/>
        </p:blipFill>
        <p:spPr>
          <a:xfrm>
            <a:off x="268223" y="2047308"/>
            <a:ext cx="8732520" cy="3682990"/>
          </a:xfrm>
          <a:prstGeom prst="rect">
            <a:avLst/>
          </a:prstGeom>
          <a:noFill/>
          <a:ln>
            <a:noFill/>
          </a:ln>
        </p:spPr>
      </p:pic>
      <p:sp>
        <p:nvSpPr>
          <p:cNvPr id="328" name="Google Shape;328;p19"/>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29" name="Google Shape;329;p19"/>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30" name="Google Shape;330;p19"/>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19</a:t>
            </a:fld>
            <a:endParaRPr>
              <a:solidFill>
                <a:schemeClr val="lt1"/>
              </a:solidFill>
            </a:endParaRPr>
          </a:p>
        </p:txBody>
      </p:sp>
      <p:pic>
        <p:nvPicPr>
          <p:cNvPr id="331" name="Google Shape;331;p19" descr="examples banner in yellow and orange, Vector illustration.:: tasmeemME.com"/>
          <p:cNvPicPr preferRelativeResize="0"/>
          <p:nvPr/>
        </p:nvPicPr>
        <p:blipFill rotWithShape="1">
          <a:blip r:embed="rId4">
            <a:alphaModFix/>
          </a:blip>
          <a:srcRect/>
          <a:stretch/>
        </p:blipFill>
        <p:spPr>
          <a:xfrm>
            <a:off x="5128172" y="786207"/>
            <a:ext cx="853893" cy="743835"/>
          </a:xfrm>
          <a:prstGeom prst="rect">
            <a:avLst/>
          </a:prstGeom>
          <a:noFill/>
          <a:ln>
            <a:noFill/>
          </a:ln>
        </p:spPr>
      </p:pic>
      <p:sp>
        <p:nvSpPr>
          <p:cNvPr id="332" name="Google Shape;332;p19"/>
          <p:cNvSpPr/>
          <p:nvPr/>
        </p:nvSpPr>
        <p:spPr>
          <a:xfrm>
            <a:off x="268223" y="1455557"/>
            <a:ext cx="8875776"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rgbClr val="000000"/>
                </a:solidFill>
                <a:latin typeface="Calibri"/>
                <a:ea typeface="Calibri"/>
                <a:cs typeface="Calibri"/>
                <a:sym typeface="Calibri"/>
              </a:rPr>
              <a:t>Services </a:t>
            </a:r>
            <a:r>
              <a:rPr lang="en-US" sz="1200" dirty="0" err="1">
                <a:solidFill>
                  <a:srgbClr val="000000"/>
                </a:solidFill>
                <a:latin typeface="Calibri"/>
                <a:ea typeface="Calibri"/>
                <a:cs typeface="Calibri"/>
                <a:sym typeface="Calibri"/>
              </a:rPr>
              <a:t>prédéfinis</a:t>
            </a:r>
            <a:r>
              <a:rPr lang="en-US" sz="1200" dirty="0">
                <a:solidFill>
                  <a:srgbClr val="000000"/>
                </a:solidFill>
                <a:latin typeface="Calibri"/>
                <a:ea typeface="Calibri"/>
                <a:cs typeface="Calibri"/>
                <a:sym typeface="Calibri"/>
              </a:rPr>
              <a:t> à </a:t>
            </a:r>
            <a:r>
              <a:rPr lang="en-US" sz="1200" dirty="0" err="1">
                <a:solidFill>
                  <a:srgbClr val="000000"/>
                </a:solidFill>
                <a:latin typeface="Calibri"/>
                <a:ea typeface="Calibri"/>
                <a:cs typeface="Calibri"/>
                <a:sym typeface="Calibri"/>
              </a:rPr>
              <a:t>différents</a:t>
            </a:r>
            <a:r>
              <a:rPr lang="en-US" sz="1200" dirty="0">
                <a:solidFill>
                  <a:srgbClr val="000000"/>
                </a:solidFill>
                <a:latin typeface="Calibri"/>
                <a:ea typeface="Calibri"/>
                <a:cs typeface="Calibri"/>
                <a:sym typeface="Calibri"/>
              </a:rPr>
              <a:t> </a:t>
            </a:r>
            <a:r>
              <a:rPr lang="en-US" sz="1200" dirty="0" err="1">
                <a:solidFill>
                  <a:srgbClr val="000000"/>
                </a:solidFill>
                <a:latin typeface="Calibri"/>
                <a:ea typeface="Calibri"/>
                <a:cs typeface="Calibri"/>
                <a:sym typeface="Calibri"/>
              </a:rPr>
              <a:t>niveaux</a:t>
            </a:r>
            <a:r>
              <a:rPr lang="en-US" sz="1200" dirty="0">
                <a:solidFill>
                  <a:srgbClr val="000000"/>
                </a:solidFill>
                <a:latin typeface="Calibri"/>
                <a:ea typeface="Calibri"/>
                <a:cs typeface="Calibri"/>
                <a:sym typeface="Calibri"/>
              </a:rPr>
              <a:t> de </a:t>
            </a:r>
            <a:r>
              <a:rPr lang="en-US" sz="1200" dirty="0" err="1">
                <a:solidFill>
                  <a:srgbClr val="000000"/>
                </a:solidFill>
                <a:latin typeface="Calibri"/>
                <a:ea typeface="Calibri"/>
                <a:cs typeface="Calibri"/>
                <a:sym typeface="Calibri"/>
              </a:rPr>
              <a:t>fonctionnalité</a:t>
            </a:r>
            <a:r>
              <a:rPr lang="en-US" sz="1200" dirty="0">
                <a:solidFill>
                  <a:srgbClr val="000000"/>
                </a:solidFill>
                <a:latin typeface="Calibri"/>
                <a:ea typeface="Calibri"/>
                <a:cs typeface="Calibri"/>
                <a:sym typeface="Calibri"/>
              </a:rPr>
              <a:t> pour </a:t>
            </a:r>
            <a:r>
              <a:rPr lang="en-US" sz="1200" dirty="0" err="1">
                <a:solidFill>
                  <a:srgbClr val="7F7F7F"/>
                </a:solidFill>
                <a:latin typeface="Calibri"/>
                <a:ea typeface="Calibri"/>
                <a:cs typeface="Calibri"/>
                <a:sym typeface="Calibri"/>
              </a:rPr>
              <a:t>l'éclairage</a:t>
            </a:r>
            <a:r>
              <a:rPr lang="en-US" sz="1200" dirty="0">
                <a:solidFill>
                  <a:srgbClr val="7F7F7F"/>
                </a:solidFill>
                <a:latin typeface="Calibri"/>
                <a:ea typeface="Calibri"/>
                <a:cs typeface="Calibri"/>
                <a:sym typeface="Calibri"/>
              </a:rPr>
              <a:t>, </a:t>
            </a:r>
            <a:r>
              <a:rPr lang="en-US" sz="1200" dirty="0" err="1">
                <a:solidFill>
                  <a:srgbClr val="7F7F7F"/>
                </a:solidFill>
                <a:latin typeface="Calibri"/>
                <a:ea typeface="Calibri"/>
                <a:cs typeface="Calibri"/>
                <a:sym typeface="Calibri"/>
              </a:rPr>
              <a:t>l'enveloppe</a:t>
            </a:r>
            <a:r>
              <a:rPr lang="en-US" sz="1200" dirty="0">
                <a:solidFill>
                  <a:srgbClr val="7F7F7F"/>
                </a:solidFill>
                <a:latin typeface="Calibri"/>
                <a:ea typeface="Calibri"/>
                <a:cs typeface="Calibri"/>
                <a:sym typeface="Calibri"/>
              </a:rPr>
              <a:t> de </a:t>
            </a:r>
            <a:r>
              <a:rPr lang="en-US" sz="1200" dirty="0" err="1">
                <a:solidFill>
                  <a:srgbClr val="7F7F7F"/>
                </a:solidFill>
                <a:latin typeface="Calibri"/>
                <a:ea typeface="Calibri"/>
                <a:cs typeface="Calibri"/>
                <a:sym typeface="Calibri"/>
              </a:rPr>
              <a:t>bâtiment</a:t>
            </a:r>
            <a:r>
              <a:rPr lang="en-US" sz="1200" dirty="0">
                <a:solidFill>
                  <a:srgbClr val="7F7F7F"/>
                </a:solidFill>
                <a:latin typeface="Calibri"/>
                <a:ea typeface="Calibri"/>
                <a:cs typeface="Calibri"/>
                <a:sym typeface="Calibri"/>
              </a:rPr>
              <a:t> </a:t>
            </a:r>
            <a:r>
              <a:rPr lang="en-US" sz="1200" dirty="0" err="1">
                <a:solidFill>
                  <a:srgbClr val="7F7F7F"/>
                </a:solidFill>
                <a:latin typeface="Calibri"/>
                <a:ea typeface="Calibri"/>
                <a:cs typeface="Calibri"/>
                <a:sym typeface="Calibri"/>
              </a:rPr>
              <a:t>dynamique</a:t>
            </a:r>
            <a:r>
              <a:rPr lang="en-US" sz="1200" dirty="0">
                <a:solidFill>
                  <a:srgbClr val="7F7F7F"/>
                </a:solidFill>
                <a:latin typeface="Calibri"/>
                <a:ea typeface="Calibri"/>
                <a:cs typeface="Calibri"/>
                <a:sym typeface="Calibri"/>
              </a:rPr>
              <a:t>, </a:t>
            </a:r>
            <a:r>
              <a:rPr lang="en-US" sz="1200" dirty="0" err="1">
                <a:solidFill>
                  <a:srgbClr val="7F7F7F"/>
                </a:solidFill>
                <a:latin typeface="Calibri"/>
                <a:ea typeface="Calibri"/>
                <a:cs typeface="Calibri"/>
                <a:sym typeface="Calibri"/>
              </a:rPr>
              <a:t>l'électricité</a:t>
            </a:r>
            <a:r>
              <a:rPr lang="en-US" sz="1200" dirty="0">
                <a:solidFill>
                  <a:srgbClr val="7F7F7F"/>
                </a:solidFill>
                <a:latin typeface="Calibri"/>
                <a:ea typeface="Calibri"/>
                <a:cs typeface="Calibri"/>
                <a:sym typeface="Calibri"/>
              </a:rPr>
              <a:t>, les </a:t>
            </a:r>
            <a:r>
              <a:rPr lang="en-US" sz="1200" dirty="0">
                <a:solidFill>
                  <a:srgbClr val="0066FF"/>
                </a:solidFill>
                <a:latin typeface="Calibri"/>
                <a:ea typeface="Calibri"/>
                <a:cs typeface="Calibri"/>
                <a:sym typeface="Calibri"/>
              </a:rPr>
              <a:t>VE et les divers </a:t>
            </a:r>
            <a:r>
              <a:rPr lang="en-US" sz="1200" dirty="0">
                <a:solidFill>
                  <a:srgbClr val="000000"/>
                </a:solidFill>
                <a:latin typeface="Calibri"/>
                <a:ea typeface="Calibri"/>
                <a:cs typeface="Calibri"/>
                <a:sym typeface="Calibri"/>
              </a:rPr>
              <a:t>(</a:t>
            </a:r>
            <a:r>
              <a:rPr lang="en-US" sz="1200" dirty="0" err="1">
                <a:solidFill>
                  <a:srgbClr val="000000"/>
                </a:solidFill>
                <a:latin typeface="Calibri"/>
                <a:ea typeface="Calibri"/>
                <a:cs typeface="Calibri"/>
                <a:sym typeface="Calibri"/>
              </a:rPr>
              <a:t>calcul</a:t>
            </a:r>
            <a:r>
              <a:rPr lang="en-US" sz="1200" dirty="0">
                <a:solidFill>
                  <a:srgbClr val="000000"/>
                </a:solidFill>
                <a:latin typeface="Calibri"/>
                <a:ea typeface="Calibri"/>
                <a:cs typeface="Calibri"/>
                <a:sym typeface="Calibri"/>
              </a:rPr>
              <a:t> ISR - </a:t>
            </a:r>
            <a:r>
              <a:rPr lang="en-US" sz="1200" b="1" u="sng" dirty="0" err="1">
                <a:solidFill>
                  <a:srgbClr val="000000"/>
                </a:solidFill>
                <a:latin typeface="Calibri"/>
                <a:ea typeface="Calibri"/>
                <a:cs typeface="Calibri"/>
                <a:sym typeface="Calibri"/>
              </a:rPr>
              <a:t>méthode</a:t>
            </a:r>
            <a:r>
              <a:rPr lang="en-US" sz="1200" b="1" u="sng" dirty="0">
                <a:solidFill>
                  <a:srgbClr val="000000"/>
                </a:solidFill>
                <a:latin typeface="Calibri"/>
                <a:ea typeface="Calibri"/>
                <a:cs typeface="Calibri"/>
                <a:sym typeface="Calibri"/>
              </a:rPr>
              <a:t> A</a:t>
            </a:r>
            <a:r>
              <a:rPr lang="en-US" sz="1200" dirty="0">
                <a:solidFill>
                  <a:srgbClr val="000000"/>
                </a:solidFill>
                <a:latin typeface="Calibri"/>
                <a:ea typeface="Calibri"/>
                <a:cs typeface="Calibri"/>
                <a:sym typeface="Calibri"/>
              </a:rPr>
              <a:t>)</a:t>
            </a:r>
            <a:r>
              <a:rPr lang="en-US" sz="1800" dirty="0">
                <a:solidFill>
                  <a:schemeClr val="dk1"/>
                </a:solidFill>
                <a:latin typeface="Calibri"/>
                <a:ea typeface="Calibri"/>
                <a:cs typeface="Calibri"/>
                <a:sym typeface="Calibri"/>
              </a:rPr>
              <a:t> </a:t>
            </a:r>
            <a:r>
              <a:rPr lang="en-US" sz="800" dirty="0">
                <a:solidFill>
                  <a:srgbClr val="000000"/>
                </a:solidFill>
                <a:latin typeface="Calibri"/>
                <a:ea typeface="Calibri"/>
                <a:cs typeface="Calibri"/>
                <a:sym typeface="Calibri"/>
              </a:rPr>
              <a:t> </a:t>
            </a:r>
            <a:endParaRPr sz="1000" dirty="0">
              <a:solidFill>
                <a:srgbClr val="000000"/>
              </a:solidFill>
              <a:latin typeface="Calibri"/>
              <a:ea typeface="Calibri"/>
              <a:cs typeface="Calibri"/>
              <a:sym typeface="Calibri"/>
            </a:endParaRPr>
          </a:p>
        </p:txBody>
      </p:sp>
      <p:sp>
        <p:nvSpPr>
          <p:cNvPr id="333" name="Google Shape;333;p19"/>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34" name="Google Shape;334;p19"/>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p:nvPr/>
        </p:nvSpPr>
        <p:spPr>
          <a:xfrm>
            <a:off x="2544800" y="6583226"/>
            <a:ext cx="4891200" cy="307800"/>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pic>
        <p:nvPicPr>
          <p:cNvPr id="109" name="Google Shape;109;p2"/>
          <p:cNvPicPr preferRelativeResize="0"/>
          <p:nvPr/>
        </p:nvPicPr>
        <p:blipFill rotWithShape="1">
          <a:blip r:embed="rId3">
            <a:alphaModFix/>
          </a:blip>
          <a:srcRect/>
          <a:stretch/>
        </p:blipFill>
        <p:spPr>
          <a:xfrm>
            <a:off x="2004198" y="3256821"/>
            <a:ext cx="4961177" cy="2342778"/>
          </a:xfrm>
          <a:prstGeom prst="rect">
            <a:avLst/>
          </a:prstGeom>
          <a:noFill/>
          <a:ln>
            <a:noFill/>
          </a:ln>
        </p:spPr>
      </p:pic>
      <p:graphicFrame>
        <p:nvGraphicFramePr>
          <p:cNvPr id="110" name="Google Shape;110;p2"/>
          <p:cNvGraphicFramePr/>
          <p:nvPr>
            <p:extLst>
              <p:ext uri="{D42A27DB-BD31-4B8C-83A1-F6EECF244321}">
                <p14:modId xmlns:p14="http://schemas.microsoft.com/office/powerpoint/2010/main" val="2977784510"/>
              </p:ext>
            </p:extLst>
          </p:nvPr>
        </p:nvGraphicFramePr>
        <p:xfrm>
          <a:off x="487326" y="1504863"/>
          <a:ext cx="8169350" cy="1341150"/>
        </p:xfrm>
        <a:graphic>
          <a:graphicData uri="http://schemas.openxmlformats.org/drawingml/2006/table">
            <a:tbl>
              <a:tblPr firstRow="1" bandRow="1">
                <a:noFill/>
                <a:tableStyleId>{E0CF7450-9565-4B2A-95AD-CC20E7FDD6CA}</a:tableStyleId>
              </a:tblPr>
              <a:tblGrid>
                <a:gridCol w="4084675">
                  <a:extLst>
                    <a:ext uri="{9D8B030D-6E8A-4147-A177-3AD203B41FA5}">
                      <a16:colId xmlns:a16="http://schemas.microsoft.com/office/drawing/2014/main" val="20000"/>
                    </a:ext>
                  </a:extLst>
                </a:gridCol>
                <a:gridCol w="4084675">
                  <a:extLst>
                    <a:ext uri="{9D8B030D-6E8A-4147-A177-3AD203B41FA5}">
                      <a16:colId xmlns:a16="http://schemas.microsoft.com/office/drawing/2014/main" val="20001"/>
                    </a:ext>
                  </a:extLst>
                </a:gridCol>
              </a:tblGrid>
              <a:tr h="370850">
                <a:tc gridSpan="2">
                  <a:txBody>
                    <a:bodyPr/>
                    <a:lstStyle/>
                    <a:p>
                      <a:pPr marL="0" marR="0" lvl="0" indent="0" algn="ctr" rtl="0">
                        <a:spcBef>
                          <a:spcPts val="0"/>
                        </a:spcBef>
                        <a:spcAft>
                          <a:spcPts val="0"/>
                        </a:spcAft>
                        <a:buNone/>
                      </a:pPr>
                      <a:r>
                        <a:rPr lang="en-US" sz="2800" u="none" strike="noStrike" cap="none" dirty="0"/>
                        <a:t>E.1.2 - </a:t>
                      </a:r>
                      <a:r>
                        <a:rPr lang="fr-FR" sz="2800" b="1" i="0" u="none" strike="noStrike" cap="none" dirty="0" smtClean="0">
                          <a:solidFill>
                            <a:schemeClr val="lt1"/>
                          </a:solidFill>
                          <a:latin typeface="Calibri"/>
                          <a:ea typeface="Calibri"/>
                          <a:cs typeface="Calibri"/>
                          <a:sym typeface="Arial"/>
                        </a:rPr>
                        <a:t>Le potentiel d’intelligence des bâtiments </a:t>
                      </a:r>
                      <a:r>
                        <a:rPr lang="en-US" sz="2800" u="none" strike="noStrike" cap="none" dirty="0" smtClean="0"/>
                        <a:t>(</a:t>
                      </a:r>
                      <a:r>
                        <a:rPr lang="en-US" sz="2800" u="none" strike="noStrike" cap="none" dirty="0"/>
                        <a:t>ISR)</a:t>
                      </a:r>
                      <a:endParaRPr sz="2800" u="none" strike="noStrike" cap="none" dirty="0"/>
                    </a:p>
                  </a:txBody>
                  <a:tcPr marL="91450" marR="91450" marT="45725" marB="45725"/>
                </a:tc>
                <a:tc hMerge="1">
                  <a:txBody>
                    <a:bodyPr/>
                    <a:lstStyle/>
                    <a:p>
                      <a:endParaRPr lang="fr-FR"/>
                    </a:p>
                  </a:txBody>
                  <a:tcPr/>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en-US" sz="2200"/>
                        <a:t>THEME</a:t>
                      </a:r>
                      <a:endParaRPr sz="2200" b="1" u="none" strike="noStrike" cap="none"/>
                    </a:p>
                  </a:txBody>
                  <a:tcPr marL="91450" marR="91450" marT="45725" marB="45725"/>
                </a:tc>
                <a:tc>
                  <a:txBody>
                    <a:bodyPr/>
                    <a:lstStyle/>
                    <a:p>
                      <a:pPr marL="0" marR="0" lvl="0" indent="0" algn="ctr" rtl="0">
                        <a:spcBef>
                          <a:spcPts val="0"/>
                        </a:spcBef>
                        <a:spcAft>
                          <a:spcPts val="0"/>
                        </a:spcAft>
                        <a:buNone/>
                      </a:pPr>
                      <a:r>
                        <a:rPr lang="en-US" sz="2200" u="none" strike="noStrike" cap="none"/>
                        <a:t>CATÉGORIE</a:t>
                      </a:r>
                      <a:endParaRPr sz="2200" b="1"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en-US" sz="2000" u="none" strike="noStrike" cap="none"/>
                        <a:t>E. Qualité du service</a:t>
                      </a:r>
                      <a:endParaRPr sz="2000" u="none" strike="noStrike" cap="none"/>
                    </a:p>
                  </a:txBody>
                  <a:tcPr marL="91450" marR="91450" marT="45725" marB="45725"/>
                </a:tc>
                <a:tc>
                  <a:txBody>
                    <a:bodyPr/>
                    <a:lstStyle/>
                    <a:p>
                      <a:pPr marL="0" marR="0" lvl="0" indent="0" algn="ctr" rtl="0">
                        <a:spcBef>
                          <a:spcPts val="0"/>
                        </a:spcBef>
                        <a:spcAft>
                          <a:spcPts val="0"/>
                        </a:spcAft>
                        <a:buNone/>
                      </a:pPr>
                      <a:r>
                        <a:rPr lang="en-US" sz="2000" u="none" strike="noStrike" cap="none" dirty="0"/>
                        <a:t>E.3 </a:t>
                      </a:r>
                      <a:r>
                        <a:rPr lang="en-US" sz="2000" u="none" strike="noStrike" cap="none" dirty="0" err="1"/>
                        <a:t>Contrôlabilité</a:t>
                      </a:r>
                      <a:endParaRPr sz="2000" u="none" strike="noStrike" cap="none" dirty="0"/>
                    </a:p>
                  </a:txBody>
                  <a:tcPr marL="91450" marR="91450" marT="45725" marB="45725"/>
                </a:tc>
                <a:extLst>
                  <a:ext uri="{0D108BD9-81ED-4DB2-BD59-A6C34878D82A}">
                    <a16:rowId xmlns:a16="http://schemas.microsoft.com/office/drawing/2014/main" val="10002"/>
                  </a:ext>
                </a:extLst>
              </a:tr>
            </a:tbl>
          </a:graphicData>
        </a:graphic>
      </p:graphicFrame>
      <p:sp>
        <p:nvSpPr>
          <p:cNvPr id="111" name="Google Shape;111;p2"/>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dirty="0"/>
          </a:p>
        </p:txBody>
      </p:sp>
      <p:sp>
        <p:nvSpPr>
          <p:cNvPr id="112" name="Google Shape;112;p2"/>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a:t>
            </a:fld>
            <a:endParaRPr>
              <a:solidFill>
                <a:schemeClr val="lt1"/>
              </a:solidFill>
            </a:endParaRPr>
          </a:p>
        </p:txBody>
      </p:sp>
      <p:sp>
        <p:nvSpPr>
          <p:cNvPr id="113" name="Google Shape;113;p2"/>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20"/>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41" name="Google Shape;341;p20"/>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42" name="Google Shape;342;p20"/>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20</a:t>
            </a:fld>
            <a:endParaRPr>
              <a:solidFill>
                <a:schemeClr val="lt1"/>
              </a:solidFill>
            </a:endParaRPr>
          </a:p>
        </p:txBody>
      </p:sp>
      <p:sp>
        <p:nvSpPr>
          <p:cNvPr id="343" name="Google Shape;343;p20"/>
          <p:cNvSpPr/>
          <p:nvPr/>
        </p:nvSpPr>
        <p:spPr>
          <a:xfrm>
            <a:off x="0" y="1455557"/>
            <a:ext cx="9144000"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u="sng">
                <a:solidFill>
                  <a:srgbClr val="000000"/>
                </a:solidFill>
                <a:latin typeface="Calibri"/>
                <a:ea typeface="Calibri"/>
                <a:cs typeface="Calibri"/>
                <a:sym typeface="Calibri"/>
              </a:rPr>
              <a:t>Exemples de </a:t>
            </a:r>
            <a:r>
              <a:rPr lang="en-US" sz="1100">
                <a:solidFill>
                  <a:srgbClr val="000000"/>
                </a:solidFill>
                <a:latin typeface="Calibri"/>
                <a:ea typeface="Calibri"/>
                <a:cs typeface="Calibri"/>
                <a:sym typeface="Calibri"/>
              </a:rPr>
              <a:t>services prédéfinis à différents niveaux de fonctionnalité pour le </a:t>
            </a:r>
            <a:r>
              <a:rPr lang="en-US" sz="1100" b="1">
                <a:solidFill>
                  <a:srgbClr val="E36C09"/>
                </a:solidFill>
                <a:latin typeface="Calibri"/>
                <a:ea typeface="Calibri"/>
                <a:cs typeface="Calibri"/>
                <a:sym typeface="Calibri"/>
              </a:rPr>
              <a:t>chauffage</a:t>
            </a:r>
            <a:r>
              <a:rPr lang="en-US" sz="1100">
                <a:solidFill>
                  <a:srgbClr val="000000"/>
                </a:solidFill>
                <a:latin typeface="Calibri"/>
                <a:ea typeface="Calibri"/>
                <a:cs typeface="Calibri"/>
                <a:sym typeface="Calibri"/>
              </a:rPr>
              <a:t> et l'</a:t>
            </a:r>
            <a:r>
              <a:rPr lang="en-US" sz="1100">
                <a:solidFill>
                  <a:srgbClr val="159961"/>
                </a:solidFill>
                <a:latin typeface="Calibri"/>
                <a:ea typeface="Calibri"/>
                <a:cs typeface="Calibri"/>
                <a:sym typeface="Calibri"/>
              </a:rPr>
              <a:t>eau chaude sanitaire </a:t>
            </a:r>
            <a:r>
              <a:rPr lang="en-US" sz="1100">
                <a:solidFill>
                  <a:srgbClr val="000000"/>
                </a:solidFill>
                <a:latin typeface="Calibri"/>
                <a:ea typeface="Calibri"/>
                <a:cs typeface="Calibri"/>
                <a:sym typeface="Calibri"/>
              </a:rPr>
              <a:t>(feuille de calcul SRI-</a:t>
            </a:r>
            <a:r>
              <a:rPr lang="en-US" sz="1100" b="1" u="sng">
                <a:solidFill>
                  <a:srgbClr val="000000"/>
                </a:solidFill>
                <a:latin typeface="Calibri"/>
                <a:ea typeface="Calibri"/>
                <a:cs typeface="Calibri"/>
                <a:sym typeface="Calibri"/>
              </a:rPr>
              <a:t>méthode B</a:t>
            </a:r>
            <a:r>
              <a:rPr lang="en-US" sz="1100">
                <a:solidFill>
                  <a:srgbClr val="000000"/>
                </a:solidFill>
                <a:latin typeface="Calibri"/>
                <a:ea typeface="Calibri"/>
                <a:cs typeface="Calibri"/>
                <a:sym typeface="Calibri"/>
              </a:rPr>
              <a:t>)</a:t>
            </a:r>
            <a:r>
              <a:rPr lang="en-US" sz="1600">
                <a:solidFill>
                  <a:schemeClr val="dk1"/>
                </a:solidFill>
                <a:latin typeface="Calibri"/>
                <a:ea typeface="Calibri"/>
                <a:cs typeface="Calibri"/>
                <a:sym typeface="Calibri"/>
              </a:rPr>
              <a:t> </a:t>
            </a:r>
            <a:r>
              <a:rPr lang="en-US" sz="700">
                <a:solidFill>
                  <a:srgbClr val="000000"/>
                </a:solidFill>
                <a:latin typeface="Calibri"/>
                <a:ea typeface="Calibri"/>
                <a:cs typeface="Calibri"/>
                <a:sym typeface="Calibri"/>
              </a:rPr>
              <a:t> </a:t>
            </a:r>
            <a:endParaRPr sz="900">
              <a:solidFill>
                <a:srgbClr val="000000"/>
              </a:solidFill>
              <a:latin typeface="Calibri"/>
              <a:ea typeface="Calibri"/>
              <a:cs typeface="Calibri"/>
              <a:sym typeface="Calibri"/>
            </a:endParaRPr>
          </a:p>
        </p:txBody>
      </p:sp>
      <p:pic>
        <p:nvPicPr>
          <p:cNvPr id="344" name="Google Shape;344;p20"/>
          <p:cNvPicPr preferRelativeResize="0"/>
          <p:nvPr/>
        </p:nvPicPr>
        <p:blipFill rotWithShape="1">
          <a:blip r:embed="rId3">
            <a:alphaModFix/>
          </a:blip>
          <a:srcRect/>
          <a:stretch/>
        </p:blipFill>
        <p:spPr>
          <a:xfrm>
            <a:off x="412926" y="2078117"/>
            <a:ext cx="7023044" cy="2560320"/>
          </a:xfrm>
          <a:prstGeom prst="rect">
            <a:avLst/>
          </a:prstGeom>
          <a:noFill/>
          <a:ln>
            <a:noFill/>
          </a:ln>
        </p:spPr>
      </p:pic>
      <p:pic>
        <p:nvPicPr>
          <p:cNvPr id="345" name="Google Shape;345;p20"/>
          <p:cNvPicPr preferRelativeResize="0"/>
          <p:nvPr/>
        </p:nvPicPr>
        <p:blipFill rotWithShape="1">
          <a:blip r:embed="rId4">
            <a:alphaModFix/>
          </a:blip>
          <a:srcRect/>
          <a:stretch/>
        </p:blipFill>
        <p:spPr>
          <a:xfrm>
            <a:off x="2520973" y="3435530"/>
            <a:ext cx="6575199" cy="2560320"/>
          </a:xfrm>
          <a:prstGeom prst="rect">
            <a:avLst/>
          </a:prstGeom>
          <a:noFill/>
          <a:ln>
            <a:noFill/>
          </a:ln>
        </p:spPr>
      </p:pic>
      <p:pic>
        <p:nvPicPr>
          <p:cNvPr id="346" name="Google Shape;346;p20" descr="examples banner in yellow and orange, Vector illustration.:: tasmeemME.com"/>
          <p:cNvPicPr preferRelativeResize="0"/>
          <p:nvPr/>
        </p:nvPicPr>
        <p:blipFill rotWithShape="1">
          <a:blip r:embed="rId5">
            <a:alphaModFix/>
          </a:blip>
          <a:srcRect/>
          <a:stretch/>
        </p:blipFill>
        <p:spPr>
          <a:xfrm>
            <a:off x="5128172" y="786207"/>
            <a:ext cx="853893" cy="743835"/>
          </a:xfrm>
          <a:prstGeom prst="rect">
            <a:avLst/>
          </a:prstGeom>
          <a:noFill/>
          <a:ln>
            <a:noFill/>
          </a:ln>
        </p:spPr>
      </p:pic>
      <p:sp>
        <p:nvSpPr>
          <p:cNvPr id="347" name="Google Shape;347;p20"/>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48" name="Google Shape;348;p20"/>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21"/>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55" name="Google Shape;355;p21"/>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56" name="Google Shape;356;p21"/>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21</a:t>
            </a:fld>
            <a:endParaRPr>
              <a:solidFill>
                <a:schemeClr val="lt1"/>
              </a:solidFill>
            </a:endParaRPr>
          </a:p>
        </p:txBody>
      </p:sp>
      <p:sp>
        <p:nvSpPr>
          <p:cNvPr id="357" name="Google Shape;357;p21"/>
          <p:cNvSpPr/>
          <p:nvPr/>
        </p:nvSpPr>
        <p:spPr>
          <a:xfrm>
            <a:off x="268223" y="1512898"/>
            <a:ext cx="8705960" cy="4208588"/>
          </a:xfrm>
          <a:prstGeom prst="rect">
            <a:avLst/>
          </a:prstGeom>
          <a:blipFill rotWithShape="1">
            <a:blip r:embed="rId3">
              <a:alphaModFix/>
            </a:blip>
            <a:stretch>
              <a:fillRect l="-559" t="-288" r="-559" b="-332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sp>
        <p:nvSpPr>
          <p:cNvPr id="358" name="Google Shape;358;p21"/>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59" name="Google Shape;359;p21"/>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22"/>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66" name="Google Shape;366;p22"/>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67" name="Google Shape;367;p22"/>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22</a:t>
            </a:fld>
            <a:endParaRPr>
              <a:solidFill>
                <a:schemeClr val="lt1"/>
              </a:solidFill>
            </a:endParaRPr>
          </a:p>
        </p:txBody>
      </p:sp>
      <p:sp>
        <p:nvSpPr>
          <p:cNvPr id="368" name="Google Shape;368;p22"/>
          <p:cNvSpPr/>
          <p:nvPr/>
        </p:nvSpPr>
        <p:spPr>
          <a:xfrm>
            <a:off x="268223" y="1438930"/>
            <a:ext cx="8705960" cy="4598118"/>
          </a:xfrm>
          <a:prstGeom prst="rect">
            <a:avLst/>
          </a:prstGeom>
          <a:blipFill rotWithShape="1">
            <a:blip r:embed="rId3">
              <a:alphaModFix/>
            </a:blip>
            <a:stretch>
              <a:fillRect l="-699" t="-530" r="-69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sp>
        <p:nvSpPr>
          <p:cNvPr id="369" name="Google Shape;369;p22"/>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70" name="Google Shape;370;p22"/>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23"/>
          <p:cNvSpPr txBox="1"/>
          <p:nvPr/>
        </p:nvSpPr>
        <p:spPr>
          <a:xfrm>
            <a:off x="268223" y="1048513"/>
            <a:ext cx="6472442" cy="51407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MÉTHODE D'ÉVALUATION</a:t>
            </a:r>
            <a:endParaRPr/>
          </a:p>
          <a:p>
            <a:pPr marL="0" marR="0" lvl="0" indent="0" algn="l" rtl="0">
              <a:spcBef>
                <a:spcPts val="300"/>
              </a:spcBef>
              <a:spcAft>
                <a:spcPts val="0"/>
              </a:spcAft>
              <a:buClr>
                <a:schemeClr val="dk1"/>
              </a:buClr>
              <a:buSzPts val="1500"/>
              <a:buFont typeface="Arial"/>
              <a:buNone/>
            </a:pPr>
            <a:endParaRPr sz="1500" b="1" u="sng">
              <a:solidFill>
                <a:schemeClr val="dk1"/>
              </a:solidFill>
              <a:latin typeface="Calibri"/>
              <a:ea typeface="Calibri"/>
              <a:cs typeface="Calibri"/>
              <a:sym typeface="Calibri"/>
            </a:endParaRPr>
          </a:p>
        </p:txBody>
      </p:sp>
      <p:sp>
        <p:nvSpPr>
          <p:cNvPr id="377" name="Google Shape;377;p23"/>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78" name="Google Shape;378;p23"/>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23</a:t>
            </a:fld>
            <a:endParaRPr>
              <a:solidFill>
                <a:schemeClr val="lt1"/>
              </a:solidFill>
            </a:endParaRPr>
          </a:p>
        </p:txBody>
      </p:sp>
      <p:sp>
        <p:nvSpPr>
          <p:cNvPr id="379" name="Google Shape;379;p23"/>
          <p:cNvSpPr/>
          <p:nvPr/>
        </p:nvSpPr>
        <p:spPr>
          <a:xfrm>
            <a:off x="268223" y="1438930"/>
            <a:ext cx="8705960" cy="2083006"/>
          </a:xfrm>
          <a:prstGeom prst="rect">
            <a:avLst/>
          </a:prstGeom>
          <a:blipFill rotWithShape="1">
            <a:blip r:embed="rId3">
              <a:alphaModFix/>
            </a:blip>
            <a:stretch>
              <a:fillRect l="-699" t="-1168" r="-699" b="-58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pic>
        <p:nvPicPr>
          <p:cNvPr id="380" name="Google Shape;380;p23"/>
          <p:cNvPicPr preferRelativeResize="0"/>
          <p:nvPr/>
        </p:nvPicPr>
        <p:blipFill rotWithShape="1">
          <a:blip r:embed="rId4">
            <a:alphaModFix/>
          </a:blip>
          <a:srcRect/>
          <a:stretch/>
        </p:blipFill>
        <p:spPr>
          <a:xfrm>
            <a:off x="3276974" y="4437955"/>
            <a:ext cx="2875802" cy="1484452"/>
          </a:xfrm>
          <a:prstGeom prst="rect">
            <a:avLst/>
          </a:prstGeom>
          <a:noFill/>
          <a:ln>
            <a:noFill/>
          </a:ln>
        </p:spPr>
      </p:pic>
      <p:sp>
        <p:nvSpPr>
          <p:cNvPr id="381" name="Google Shape;381;p23"/>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82" name="Google Shape;382;p23"/>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24"/>
          <p:cNvSpPr txBox="1"/>
          <p:nvPr/>
        </p:nvSpPr>
        <p:spPr>
          <a:xfrm>
            <a:off x="268223" y="902208"/>
            <a:ext cx="10009251" cy="52977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en-US" sz="2400" b="1">
                <a:solidFill>
                  <a:schemeClr val="dk1"/>
                </a:solidFill>
                <a:latin typeface="Calibri"/>
                <a:ea typeface="Calibri"/>
                <a:cs typeface="Calibri"/>
                <a:sym typeface="Calibri"/>
              </a:rPr>
              <a:t>MÉTHODE D'ÉVALUATION -</a:t>
            </a:r>
            <a:r>
              <a:rPr lang="en-US" sz="2000" b="1">
                <a:solidFill>
                  <a:schemeClr val="dk1"/>
                </a:solidFill>
                <a:latin typeface="Calibri"/>
                <a:ea typeface="Calibri"/>
                <a:cs typeface="Calibri"/>
                <a:sym typeface="Calibri"/>
              </a:rPr>
              <a:t> </a:t>
            </a:r>
            <a:r>
              <a:rPr lang="en-US" sz="2000" b="1" u="sng">
                <a:solidFill>
                  <a:schemeClr val="dk1"/>
                </a:solidFill>
                <a:latin typeface="Calibri"/>
                <a:ea typeface="Calibri"/>
                <a:cs typeface="Calibri"/>
                <a:sym typeface="Calibri"/>
              </a:rPr>
              <a:t>Simplifiée (Existante) Et Détaillée (Nouvelle)  </a:t>
            </a:r>
            <a:endParaRPr sz="2400">
              <a:solidFill>
                <a:schemeClr val="dk1"/>
              </a:solidFill>
              <a:latin typeface="Calibri"/>
              <a:ea typeface="Calibri"/>
              <a:cs typeface="Calibri"/>
              <a:sym typeface="Calibri"/>
            </a:endParaRPr>
          </a:p>
        </p:txBody>
      </p:sp>
      <p:sp>
        <p:nvSpPr>
          <p:cNvPr id="388" name="Google Shape;388;p24"/>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389" name="Google Shape;389;p24"/>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24</a:t>
            </a:fld>
            <a:endParaRPr>
              <a:solidFill>
                <a:schemeClr val="lt1"/>
              </a:solidFill>
            </a:endParaRPr>
          </a:p>
        </p:txBody>
      </p:sp>
      <p:pic>
        <p:nvPicPr>
          <p:cNvPr id="390" name="Google Shape;390;p24"/>
          <p:cNvPicPr preferRelativeResize="0"/>
          <p:nvPr/>
        </p:nvPicPr>
        <p:blipFill rotWithShape="1">
          <a:blip r:embed="rId3">
            <a:alphaModFix/>
          </a:blip>
          <a:srcRect/>
          <a:stretch/>
        </p:blipFill>
        <p:spPr>
          <a:xfrm>
            <a:off x="3276974" y="4942231"/>
            <a:ext cx="1898875" cy="980175"/>
          </a:xfrm>
          <a:prstGeom prst="rect">
            <a:avLst/>
          </a:prstGeom>
          <a:noFill/>
          <a:ln>
            <a:noFill/>
          </a:ln>
        </p:spPr>
      </p:pic>
      <p:sp>
        <p:nvSpPr>
          <p:cNvPr id="391" name="Google Shape;391;p24"/>
          <p:cNvSpPr/>
          <p:nvPr/>
        </p:nvSpPr>
        <p:spPr>
          <a:xfrm>
            <a:off x="1152525" y="3380759"/>
            <a:ext cx="7698178"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Les calculs sont effectués à l'aide d'une feuille de calcul qui est disponible avec le </a:t>
            </a:r>
            <a:r>
              <a:rPr lang="en-US" sz="2200" b="1">
                <a:solidFill>
                  <a:schemeClr val="dk1"/>
                </a:solidFill>
                <a:latin typeface="Calibri"/>
                <a:ea typeface="Calibri"/>
                <a:cs typeface="Calibri"/>
                <a:sym typeface="Calibri"/>
              </a:rPr>
              <a:t>catalogue de services</a:t>
            </a:r>
            <a:r>
              <a:rPr lang="en-US" sz="2200">
                <a:solidFill>
                  <a:schemeClr val="dk1"/>
                </a:solidFill>
                <a:latin typeface="Calibri"/>
                <a:ea typeface="Calibri"/>
                <a:cs typeface="Calibri"/>
                <a:sym typeface="Calibri"/>
              </a:rPr>
              <a:t>, un </a:t>
            </a:r>
            <a:r>
              <a:rPr lang="en-US" sz="2200" b="1">
                <a:solidFill>
                  <a:schemeClr val="dk1"/>
                </a:solidFill>
                <a:latin typeface="Calibri"/>
                <a:ea typeface="Calibri"/>
                <a:cs typeface="Calibri"/>
                <a:sym typeface="Calibri"/>
              </a:rPr>
              <a:t>guide</a:t>
            </a:r>
            <a:r>
              <a:rPr lang="en-US" sz="2200">
                <a:solidFill>
                  <a:schemeClr val="dk1"/>
                </a:solidFill>
                <a:latin typeface="Calibri"/>
                <a:ea typeface="Calibri"/>
                <a:cs typeface="Calibri"/>
                <a:sym typeface="Calibri"/>
              </a:rPr>
              <a:t> pratique</a:t>
            </a:r>
            <a:r>
              <a:rPr lang="en-US" sz="2200" b="1">
                <a:solidFill>
                  <a:schemeClr val="dk1"/>
                </a:solidFill>
                <a:latin typeface="Calibri"/>
                <a:ea typeface="Calibri"/>
                <a:cs typeface="Calibri"/>
                <a:sym typeface="Calibri"/>
              </a:rPr>
              <a:t> dans le package d'évaluation SRI </a:t>
            </a:r>
            <a:r>
              <a:rPr lang="en-US" sz="2200">
                <a:solidFill>
                  <a:schemeClr val="dk1"/>
                </a:solidFill>
                <a:latin typeface="Calibri"/>
                <a:ea typeface="Calibri"/>
                <a:cs typeface="Calibri"/>
                <a:sym typeface="Calibri"/>
              </a:rPr>
              <a:t>et sont disponibles sur demande sur le site Web SRI</a:t>
            </a:r>
            <a:r>
              <a:rPr lang="en-US" sz="2200" b="1">
                <a:solidFill>
                  <a:schemeClr val="dk1"/>
                </a:solidFill>
                <a:latin typeface="Calibri"/>
                <a:ea typeface="Calibri"/>
                <a:cs typeface="Calibri"/>
                <a:sym typeface="Calibri"/>
              </a:rPr>
              <a:t> dédié</a:t>
            </a:r>
            <a:r>
              <a:rPr lang="en-US" sz="2200">
                <a:solidFill>
                  <a:schemeClr val="dk1"/>
                </a:solidFill>
                <a:latin typeface="Calibri"/>
                <a:ea typeface="Calibri"/>
                <a:cs typeface="Calibri"/>
                <a:sym typeface="Calibri"/>
              </a:rPr>
              <a:t> </a:t>
            </a:r>
            <a:endParaRPr/>
          </a:p>
          <a:p>
            <a:pPr marL="0" marR="0" lvl="0" indent="0" algn="l" rtl="0">
              <a:spcBef>
                <a:spcPts val="0"/>
              </a:spcBef>
              <a:spcAft>
                <a:spcPts val="0"/>
              </a:spcAft>
              <a:buNone/>
            </a:pPr>
            <a:r>
              <a:rPr lang="en-US" sz="1000">
                <a:solidFill>
                  <a:schemeClr val="dk1"/>
                </a:solidFill>
                <a:latin typeface="Calibri"/>
                <a:ea typeface="Calibri"/>
                <a:cs typeface="Calibri"/>
                <a:sym typeface="Calibri"/>
              </a:rPr>
              <a:t>https://energy.ec.europa.eu/topics/energy-efficiency/energy-efficient-buildings/smart-readiness-indicator/sri-explained_en#sri-methodology)</a:t>
            </a:r>
            <a:endParaRPr/>
          </a:p>
        </p:txBody>
      </p:sp>
      <p:pic>
        <p:nvPicPr>
          <p:cNvPr id="392" name="Google Shape;392;p24"/>
          <p:cNvPicPr preferRelativeResize="0"/>
          <p:nvPr/>
        </p:nvPicPr>
        <p:blipFill rotWithShape="1">
          <a:blip r:embed="rId4">
            <a:alphaModFix/>
          </a:blip>
          <a:srcRect/>
          <a:stretch/>
        </p:blipFill>
        <p:spPr>
          <a:xfrm>
            <a:off x="109674" y="3329959"/>
            <a:ext cx="962843" cy="927347"/>
          </a:xfrm>
          <a:prstGeom prst="roundRect">
            <a:avLst>
              <a:gd name="adj" fmla="val 16667"/>
            </a:avLst>
          </a:prstGeom>
          <a:noFill/>
          <a:ln>
            <a:noFill/>
          </a:ln>
          <a:effectLst>
            <a:outerShdw blurRad="152400" dist="12000" dir="900000" sy="98000" kx="110000" ky="200000" algn="tl" rotWithShape="0">
              <a:srgbClr val="000000">
                <a:alpha val="29803"/>
              </a:srgbClr>
            </a:outerShdw>
          </a:effectLst>
        </p:spPr>
      </p:pic>
      <p:sp>
        <p:nvSpPr>
          <p:cNvPr id="393" name="Google Shape;393;p24"/>
          <p:cNvSpPr/>
          <p:nvPr/>
        </p:nvSpPr>
        <p:spPr>
          <a:xfrm>
            <a:off x="268223" y="1463088"/>
            <a:ext cx="8830752" cy="144655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Noto Sans Symbols"/>
              <a:buChar char="✔"/>
            </a:pPr>
            <a:r>
              <a:rPr lang="en-US" sz="2200">
                <a:solidFill>
                  <a:schemeClr val="dk1"/>
                </a:solidFill>
                <a:latin typeface="Calibri"/>
                <a:ea typeface="Calibri"/>
                <a:cs typeface="Calibri"/>
                <a:sym typeface="Calibri"/>
              </a:rPr>
              <a:t>Le processus d'évaluation est le même pour les deux méthodes : simplifié (bâtiments existants) et détaillé (nouveaux bâtiments)</a:t>
            </a:r>
            <a:endParaRPr sz="22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2200"/>
              <a:buFont typeface="Noto Sans Symbols"/>
              <a:buChar char="✔"/>
            </a:pPr>
            <a:r>
              <a:rPr lang="en-US" sz="2200">
                <a:solidFill>
                  <a:schemeClr val="dk1"/>
                </a:solidFill>
                <a:latin typeface="Calibri"/>
                <a:ea typeface="Calibri"/>
                <a:cs typeface="Calibri"/>
                <a:sym typeface="Calibri"/>
              </a:rPr>
              <a:t>Le catalogue de services est différent</a:t>
            </a:r>
            <a:endParaRPr/>
          </a:p>
          <a:p>
            <a:pPr marL="342900" marR="0" lvl="0" indent="-342900" algn="l" rtl="0">
              <a:spcBef>
                <a:spcPts val="0"/>
              </a:spcBef>
              <a:spcAft>
                <a:spcPts val="0"/>
              </a:spcAft>
              <a:buClr>
                <a:schemeClr val="dk1"/>
              </a:buClr>
              <a:buSzPts val="2200"/>
              <a:buFont typeface="Noto Sans Symbols"/>
              <a:buChar char="✔"/>
            </a:pPr>
            <a:r>
              <a:rPr lang="en-US" sz="2200">
                <a:solidFill>
                  <a:schemeClr val="dk1"/>
                </a:solidFill>
                <a:latin typeface="Calibri"/>
                <a:ea typeface="Calibri"/>
                <a:cs typeface="Calibri"/>
                <a:sym typeface="Calibri"/>
              </a:rPr>
              <a:t>L'expertise requise pour mener l'évaluation est différente</a:t>
            </a:r>
            <a:endParaRPr sz="2200">
              <a:solidFill>
                <a:schemeClr val="dk1"/>
              </a:solidFill>
              <a:latin typeface="Calibri"/>
              <a:ea typeface="Calibri"/>
              <a:cs typeface="Calibri"/>
              <a:sym typeface="Calibri"/>
            </a:endParaRPr>
          </a:p>
        </p:txBody>
      </p:sp>
      <p:sp>
        <p:nvSpPr>
          <p:cNvPr id="394" name="Google Shape;394;p24"/>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395" name="Google Shape;395;p24"/>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25"/>
          <p:cNvSpPr txBox="1"/>
          <p:nvPr/>
        </p:nvSpPr>
        <p:spPr>
          <a:xfrm>
            <a:off x="243150" y="1326417"/>
            <a:ext cx="8900850" cy="4515791"/>
          </a:xfrm>
          <a:prstGeom prst="rect">
            <a:avLst/>
          </a:prstGeom>
          <a:noFill/>
          <a:ln>
            <a:noFill/>
          </a:ln>
        </p:spPr>
        <p:txBody>
          <a:bodyPr spcFirstLastPara="1" wrap="square" lIns="91425" tIns="45700" rIns="91425" bIns="45700" anchor="t" anchorCtr="0">
            <a:noAutofit/>
          </a:bodyPr>
          <a:lstStyle/>
          <a:p>
            <a:pPr marL="395288" marR="0" lvl="0" indent="-395288" algn="l" rtl="0">
              <a:spcBef>
                <a:spcPts val="0"/>
              </a:spcBef>
              <a:spcAft>
                <a:spcPts val="0"/>
              </a:spcAft>
              <a:buClr>
                <a:schemeClr val="dk1"/>
              </a:buClr>
              <a:buSzPts val="1800"/>
              <a:buFont typeface="Arial"/>
              <a:buNone/>
            </a:pPr>
            <a:r>
              <a:rPr lang="en-US" sz="1800">
                <a:solidFill>
                  <a:schemeClr val="dk1"/>
                </a:solidFill>
                <a:latin typeface="Calibri"/>
                <a:ea typeface="Calibri"/>
                <a:cs typeface="Calibri"/>
                <a:sym typeface="Calibri"/>
              </a:rPr>
              <a:t>[1] DPEB:2018 - Directive 2018/844/UE sur la performance énergétique des bâtiments. Bruxelles : Parlement européen et Conseil de l'Union européenne. https://eur-lex.europa.eu/eli/dir/2018/844/oj </a:t>
            </a:r>
            <a:endParaRPr/>
          </a:p>
          <a:p>
            <a:pPr marL="395288" marR="0" lvl="0" indent="-395288" algn="l" rtl="0">
              <a:spcBef>
                <a:spcPts val="1560"/>
              </a:spcBef>
              <a:spcAft>
                <a:spcPts val="0"/>
              </a:spcAft>
              <a:buClr>
                <a:schemeClr val="dk1"/>
              </a:buClr>
              <a:buSzPts val="1800"/>
              <a:buFont typeface="Arial"/>
              <a:buNone/>
            </a:pPr>
            <a:r>
              <a:rPr lang="en-US" sz="1800">
                <a:solidFill>
                  <a:schemeClr val="dk1"/>
                </a:solidFill>
                <a:latin typeface="Calibri"/>
                <a:ea typeface="Calibri"/>
                <a:cs typeface="Calibri"/>
                <a:sym typeface="Calibri"/>
              </a:rPr>
              <a:t>[2]Règlement délégué (UE) 2020/2155 de la Commission du 14 octobre 2020 complétant la directive (UE) 2010/31/UE du Parlement européen et du Conseil par l’établissement d’un système commun facultatif de l’Union européenne pour évaluer le potentiel d’intelligence des bâtiments, Bruxelles. http://data.europa.eu/eli/reg_del/2020/2155/oj   </a:t>
            </a:r>
            <a:endParaRPr sz="1800">
              <a:solidFill>
                <a:schemeClr val="dk1"/>
              </a:solidFill>
              <a:latin typeface="Calibri"/>
              <a:ea typeface="Calibri"/>
              <a:cs typeface="Calibri"/>
              <a:sym typeface="Calibri"/>
            </a:endParaRPr>
          </a:p>
          <a:p>
            <a:pPr marL="395288" marR="0" lvl="0" indent="-395288" algn="l" rtl="0">
              <a:spcBef>
                <a:spcPts val="1560"/>
              </a:spcBef>
              <a:spcAft>
                <a:spcPts val="0"/>
              </a:spcAft>
              <a:buClr>
                <a:schemeClr val="dk1"/>
              </a:buClr>
              <a:buSzPts val="1800"/>
              <a:buFont typeface="Arial"/>
              <a:buNone/>
            </a:pPr>
            <a:r>
              <a:rPr lang="en-US" sz="1800">
                <a:solidFill>
                  <a:schemeClr val="dk1"/>
                </a:solidFill>
                <a:latin typeface="Calibri"/>
                <a:ea typeface="Calibri"/>
                <a:cs typeface="Calibri"/>
                <a:sym typeface="Calibri"/>
              </a:rPr>
              <a:t>[3]Règlement d’exécution (UE) 2020/2156 de la Commission du 14 octobre 2020 détaillant les modalités techniques de la mise en œuvre effective d’un système commun facultatif de l’Union pour l’évaluation du potentiel d’intelligence des bâtiments, Bruxelles. http://data.europa.eu/eli/reg_impl/2020/2156/oj </a:t>
            </a:r>
            <a:endParaRPr sz="1800">
              <a:solidFill>
                <a:schemeClr val="dk1"/>
              </a:solidFill>
              <a:latin typeface="Calibri"/>
              <a:ea typeface="Calibri"/>
              <a:cs typeface="Calibri"/>
              <a:sym typeface="Calibri"/>
            </a:endParaRPr>
          </a:p>
          <a:p>
            <a:pPr marL="395288" marR="0" lvl="0" indent="-395288" algn="l" rtl="0">
              <a:spcBef>
                <a:spcPts val="1560"/>
              </a:spcBef>
              <a:spcAft>
                <a:spcPts val="0"/>
              </a:spcAft>
              <a:buClr>
                <a:schemeClr val="dk1"/>
              </a:buClr>
              <a:buSzPts val="1800"/>
              <a:buFont typeface="Arial"/>
              <a:buNone/>
            </a:pPr>
            <a:r>
              <a:rPr lang="en-US" sz="1800">
                <a:solidFill>
                  <a:schemeClr val="dk1"/>
                </a:solidFill>
                <a:latin typeface="Calibri"/>
                <a:ea typeface="Calibri"/>
                <a:cs typeface="Calibri"/>
                <a:sym typeface="Calibri"/>
              </a:rPr>
              <a:t>[4]L’indicateur de préparation intelligente (ISR) pour évaluer la préparation intelligente du parc immobilier européen, fiche d’information ISR, Commission européenne. https://energy.ec.europa.eu/system/files/2022-04/SRI-Factsheet-v6_0.pdf  </a:t>
            </a:r>
            <a:endParaRPr/>
          </a:p>
        </p:txBody>
      </p:sp>
      <p:sp>
        <p:nvSpPr>
          <p:cNvPr id="401" name="Google Shape;401;p25"/>
          <p:cNvSpPr txBox="1"/>
          <p:nvPr/>
        </p:nvSpPr>
        <p:spPr>
          <a:xfrm>
            <a:off x="268224" y="902208"/>
            <a:ext cx="7840606" cy="529777"/>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402" name="Google Shape;402;p25"/>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03" name="Google Shape;403;p25"/>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25</a:t>
            </a:fld>
            <a:endParaRPr>
              <a:solidFill>
                <a:schemeClr val="lt1"/>
              </a:solidFill>
            </a:endParaRPr>
          </a:p>
        </p:txBody>
      </p:sp>
      <p:sp>
        <p:nvSpPr>
          <p:cNvPr id="404" name="Google Shape;404;p25"/>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05" name="Google Shape;405;p25"/>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26"/>
          <p:cNvSpPr txBox="1"/>
          <p:nvPr/>
        </p:nvSpPr>
        <p:spPr>
          <a:xfrm>
            <a:off x="268224" y="902208"/>
            <a:ext cx="7840606" cy="529777"/>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411" name="Google Shape;411;p26"/>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12" name="Google Shape;412;p26"/>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26</a:t>
            </a:fld>
            <a:endParaRPr>
              <a:solidFill>
                <a:schemeClr val="lt1"/>
              </a:solidFill>
            </a:endParaRPr>
          </a:p>
        </p:txBody>
      </p:sp>
      <p:sp>
        <p:nvSpPr>
          <p:cNvPr id="413" name="Google Shape;413;p26"/>
          <p:cNvSpPr txBox="1"/>
          <p:nvPr/>
        </p:nvSpPr>
        <p:spPr>
          <a:xfrm>
            <a:off x="268224" y="1315970"/>
            <a:ext cx="8750046"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Indicateur de préparation intelligente - ISR, Commission européenne. https://energy.ec.europa.eu/topics/energy-efficiency/energy-efficient-buildings/smart-readiness-indicator_en </a:t>
            </a: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SRI Explained, Commission européenne. https://energy.ec.europa.eu/topics/energy-efficiency/energy-efficient-buildings/smart-readiness-indicator/sri-explained_en</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414" name="Google Shape;414;p26"/>
          <p:cNvPicPr preferRelativeResize="0"/>
          <p:nvPr/>
        </p:nvPicPr>
        <p:blipFill rotWithShape="1">
          <a:blip r:embed="rId3">
            <a:alphaModFix/>
          </a:blip>
          <a:srcRect/>
          <a:stretch/>
        </p:blipFill>
        <p:spPr>
          <a:xfrm>
            <a:off x="577747" y="3084945"/>
            <a:ext cx="1967045" cy="2677045"/>
          </a:xfrm>
          <a:prstGeom prst="roundRect">
            <a:avLst>
              <a:gd name="adj" fmla="val 16667"/>
            </a:avLst>
          </a:prstGeom>
          <a:noFill/>
          <a:ln>
            <a:noFill/>
          </a:ln>
          <a:effectLst>
            <a:outerShdw blurRad="152400" dist="12000" dir="900000" sy="98000" kx="110000" ky="200000" algn="tl" rotWithShape="0">
              <a:srgbClr val="000000">
                <a:alpha val="29803"/>
              </a:srgbClr>
            </a:outerShdw>
          </a:effectLst>
        </p:spPr>
      </p:pic>
      <p:pic>
        <p:nvPicPr>
          <p:cNvPr id="415" name="Google Shape;415;p26"/>
          <p:cNvPicPr preferRelativeResize="0"/>
          <p:nvPr/>
        </p:nvPicPr>
        <p:blipFill rotWithShape="1">
          <a:blip r:embed="rId4">
            <a:alphaModFix/>
          </a:blip>
          <a:srcRect/>
          <a:stretch/>
        </p:blipFill>
        <p:spPr>
          <a:xfrm>
            <a:off x="4744054" y="3158376"/>
            <a:ext cx="3183622" cy="2731811"/>
          </a:xfrm>
          <a:prstGeom prst="roundRect">
            <a:avLst>
              <a:gd name="adj" fmla="val 16667"/>
            </a:avLst>
          </a:prstGeom>
          <a:noFill/>
          <a:ln>
            <a:noFill/>
          </a:ln>
          <a:effectLst>
            <a:outerShdw blurRad="152400" dist="12000" dir="900000" sy="98000" kx="110000" ky="200000" algn="tl" rotWithShape="0">
              <a:srgbClr val="000000">
                <a:alpha val="29803"/>
              </a:srgbClr>
            </a:outerShdw>
          </a:effectLst>
        </p:spPr>
      </p:pic>
      <p:sp>
        <p:nvSpPr>
          <p:cNvPr id="416" name="Google Shape;416;p26"/>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17" name="Google Shape;417;p26"/>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7"/>
          <p:cNvSpPr txBox="1">
            <a:spLocks noGrp="1"/>
          </p:cNvSpPr>
          <p:nvPr>
            <p:ph type="body" idx="1"/>
          </p:nvPr>
        </p:nvSpPr>
        <p:spPr>
          <a:xfrm>
            <a:off x="268224" y="1600201"/>
            <a:ext cx="8418576" cy="4152112"/>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2600"/>
              <a:buNone/>
            </a:pPr>
            <a:endParaRPr sz="2600" b="1">
              <a:latin typeface="Calibri"/>
              <a:ea typeface="Calibri"/>
              <a:cs typeface="Calibri"/>
              <a:sym typeface="Calibri"/>
            </a:endParaRPr>
          </a:p>
          <a:p>
            <a:pPr marL="0" lvl="0" indent="0" algn="ctr" rtl="0">
              <a:spcBef>
                <a:spcPts val="520"/>
              </a:spcBef>
              <a:spcAft>
                <a:spcPts val="0"/>
              </a:spcAft>
              <a:buClr>
                <a:schemeClr val="dk1"/>
              </a:buClr>
              <a:buSzPts val="2600"/>
              <a:buNone/>
            </a:pPr>
            <a:endParaRPr sz="2600" b="1">
              <a:latin typeface="Calibri"/>
              <a:ea typeface="Calibri"/>
              <a:cs typeface="Calibri"/>
              <a:sym typeface="Calibri"/>
            </a:endParaRPr>
          </a:p>
          <a:p>
            <a:pPr marL="0" lvl="0" indent="0" algn="ctr" rtl="0">
              <a:spcBef>
                <a:spcPts val="520"/>
              </a:spcBef>
              <a:spcAft>
                <a:spcPts val="0"/>
              </a:spcAft>
              <a:buClr>
                <a:schemeClr val="dk1"/>
              </a:buClr>
              <a:buSzPts val="2600"/>
              <a:buNone/>
            </a:pPr>
            <a:endParaRPr sz="2600" b="1">
              <a:latin typeface="Calibri"/>
              <a:ea typeface="Calibri"/>
              <a:cs typeface="Calibri"/>
              <a:sym typeface="Calibri"/>
            </a:endParaRPr>
          </a:p>
          <a:p>
            <a:pPr marL="0" lvl="0" indent="0" algn="ctr" rtl="0">
              <a:spcBef>
                <a:spcPts val="640"/>
              </a:spcBef>
              <a:spcAft>
                <a:spcPts val="0"/>
              </a:spcAft>
              <a:buClr>
                <a:schemeClr val="dk1"/>
              </a:buClr>
              <a:buSzPts val="3200"/>
              <a:buNone/>
            </a:pPr>
            <a:r>
              <a:rPr lang="en-US" b="1">
                <a:latin typeface="Calibri"/>
                <a:ea typeface="Calibri"/>
                <a:cs typeface="Calibri"/>
                <a:sym typeface="Calibri"/>
              </a:rPr>
              <a:t>EXEMPLE - </a:t>
            </a:r>
            <a:r>
              <a:rPr lang="en-US" b="1" u="sng">
                <a:latin typeface="Calibri"/>
                <a:ea typeface="Calibri"/>
                <a:cs typeface="Calibri"/>
                <a:sym typeface="Calibri"/>
              </a:rPr>
              <a:t>MÉTHODES SIMPLIFIÉES ET DÉTAILLÉES</a:t>
            </a:r>
            <a:endParaRPr>
              <a:latin typeface="Calibri"/>
              <a:ea typeface="Calibri"/>
              <a:cs typeface="Calibri"/>
              <a:sym typeface="Calibri"/>
            </a:endParaRPr>
          </a:p>
          <a:p>
            <a:pPr marL="0" lvl="0" indent="0" algn="l" rtl="0">
              <a:spcBef>
                <a:spcPts val="0"/>
              </a:spcBef>
              <a:spcAft>
                <a:spcPts val="0"/>
              </a:spcAft>
              <a:buClr>
                <a:schemeClr val="dk1"/>
              </a:buClr>
              <a:buSzPts val="2400"/>
              <a:buNone/>
            </a:pPr>
            <a:endParaRPr sz="2400"/>
          </a:p>
        </p:txBody>
      </p:sp>
      <p:sp>
        <p:nvSpPr>
          <p:cNvPr id="423" name="Google Shape;423;p27"/>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24" name="Google Shape;424;p27"/>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27</a:t>
            </a:fld>
            <a:endParaRPr>
              <a:solidFill>
                <a:schemeClr val="lt1"/>
              </a:solidFill>
            </a:endParaRPr>
          </a:p>
        </p:txBody>
      </p:sp>
      <p:sp>
        <p:nvSpPr>
          <p:cNvPr id="425" name="Google Shape;425;p27"/>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26" name="Google Shape;426;p27"/>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28"/>
          <p:cNvSpPr txBox="1">
            <a:spLocks noGrp="1"/>
          </p:cNvSpPr>
          <p:nvPr>
            <p:ph type="body" idx="1"/>
          </p:nvPr>
        </p:nvSpPr>
        <p:spPr>
          <a:xfrm>
            <a:off x="457200" y="958292"/>
            <a:ext cx="8437880" cy="3533698"/>
          </a:xfrm>
          <a:prstGeom prst="rect">
            <a:avLst/>
          </a:prstGeom>
          <a:noFill/>
          <a:ln>
            <a:noFill/>
          </a:ln>
        </p:spPr>
        <p:txBody>
          <a:bodyPr spcFirstLastPara="1" wrap="square" lIns="91425" tIns="45700" rIns="91425" bIns="45700" anchor="t" anchorCtr="0">
            <a:normAutofit lnSpcReduction="10000"/>
          </a:bodyPr>
          <a:lstStyle/>
          <a:p>
            <a:pPr marL="0" lvl="0" indent="0" algn="l" rtl="0">
              <a:spcBef>
                <a:spcPts val="0"/>
              </a:spcBef>
              <a:spcAft>
                <a:spcPts val="0"/>
              </a:spcAft>
              <a:buClr>
                <a:schemeClr val="dk1"/>
              </a:buClr>
              <a:buSzPts val="2000"/>
              <a:buNone/>
            </a:pPr>
            <a:r>
              <a:rPr lang="en-US" sz="2000"/>
              <a:t>Un immeuble de bureaux existant à Athènes, en Grèce, est doté d'un système CVC central desservi par des pompes à chaleur à débit de réfrigérant variable (VRF). L'électricité est le seul vecteur d'énergie utilisé dans le bâtiment. Le bâtiment n'est pas équipé d'énergies renouvelables sur place pour la production d'électricité, ni de bornes de recharge pour véhicules électriques, qui ne sont pas obligatoires par le code.</a:t>
            </a:r>
            <a:endParaRPr sz="2000"/>
          </a:p>
          <a:p>
            <a:pPr marL="0" lvl="0" indent="0" algn="l" rtl="0">
              <a:spcBef>
                <a:spcPts val="1200"/>
              </a:spcBef>
              <a:spcAft>
                <a:spcPts val="0"/>
              </a:spcAft>
              <a:buClr>
                <a:schemeClr val="dk1"/>
              </a:buClr>
              <a:buSzPts val="2000"/>
              <a:buNone/>
            </a:pPr>
            <a:r>
              <a:rPr lang="en-US" sz="2000" b="1" i="1"/>
              <a:t>Données disponibles </a:t>
            </a:r>
            <a:r>
              <a:rPr lang="en-US" sz="2000" i="1"/>
              <a:t>: </a:t>
            </a:r>
            <a:r>
              <a:rPr lang="en-US" sz="2000"/>
              <a:t>La surface utile au sol est de 2995,8 m</a:t>
            </a:r>
            <a:r>
              <a:rPr lang="en-US" sz="2000" baseline="30000"/>
              <a:t>2</a:t>
            </a:r>
            <a:r>
              <a:rPr lang="en-US" sz="2000"/>
              <a:t>. </a:t>
            </a:r>
            <a:r>
              <a:rPr lang="en-US" sz="2000">
                <a:solidFill>
                  <a:srgbClr val="000000"/>
                </a:solidFill>
              </a:rPr>
              <a:t>Le bâtiment a été construit dans les années 50 et rénové à la fin des années 90. </a:t>
            </a:r>
            <a:endParaRPr/>
          </a:p>
          <a:p>
            <a:pPr marL="0" lvl="0" indent="0" algn="l" rtl="0">
              <a:spcBef>
                <a:spcPts val="600"/>
              </a:spcBef>
              <a:spcAft>
                <a:spcPts val="0"/>
              </a:spcAft>
              <a:buClr>
                <a:schemeClr val="dk1"/>
              </a:buClr>
              <a:buSzPts val="2000"/>
              <a:buNone/>
            </a:pPr>
            <a:endParaRPr sz="2000">
              <a:solidFill>
                <a:srgbClr val="000000"/>
              </a:solidFill>
            </a:endParaRPr>
          </a:p>
          <a:p>
            <a:pPr marL="0" lvl="0" indent="0" algn="ctr" rtl="0">
              <a:spcBef>
                <a:spcPts val="600"/>
              </a:spcBef>
              <a:spcAft>
                <a:spcPts val="0"/>
              </a:spcAft>
              <a:buClr>
                <a:srgbClr val="000000"/>
              </a:buClr>
              <a:buSzPts val="2000"/>
              <a:buNone/>
            </a:pPr>
            <a:r>
              <a:rPr lang="en-US" sz="2000">
                <a:solidFill>
                  <a:srgbClr val="000000"/>
                </a:solidFill>
              </a:rPr>
              <a:t>Obtenez le package d'évaluation SRI et utilisez la feuille de calcul SRI disponible avec le catalogue de services et le guide pratique </a:t>
            </a:r>
            <a:endParaRPr/>
          </a:p>
        </p:txBody>
      </p:sp>
      <p:sp>
        <p:nvSpPr>
          <p:cNvPr id="432" name="Google Shape;432;p28"/>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33" name="Google Shape;433;p28"/>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28</a:t>
            </a:fld>
            <a:endParaRPr>
              <a:solidFill>
                <a:schemeClr val="lt1"/>
              </a:solidFill>
            </a:endParaRPr>
          </a:p>
        </p:txBody>
      </p:sp>
      <p:grpSp>
        <p:nvGrpSpPr>
          <p:cNvPr id="434" name="Google Shape;434;p28"/>
          <p:cNvGrpSpPr/>
          <p:nvPr/>
        </p:nvGrpSpPr>
        <p:grpSpPr>
          <a:xfrm>
            <a:off x="314960" y="4584798"/>
            <a:ext cx="8514080" cy="1036550"/>
            <a:chOff x="314960" y="4365723"/>
            <a:chExt cx="8514080" cy="1036550"/>
          </a:xfrm>
        </p:grpSpPr>
        <p:sp>
          <p:nvSpPr>
            <p:cNvPr id="435" name="Google Shape;435;p28"/>
            <p:cNvSpPr txBox="1"/>
            <p:nvPr/>
          </p:nvSpPr>
          <p:spPr>
            <a:xfrm>
              <a:off x="314960" y="4530325"/>
              <a:ext cx="8514080" cy="871948"/>
            </a:xfrm>
            <a:prstGeom prst="rect">
              <a:avLst/>
            </a:prstGeom>
            <a:gradFill>
              <a:gsLst>
                <a:gs pos="0">
                  <a:srgbClr val="DAFEA4"/>
                </a:gs>
                <a:gs pos="35000">
                  <a:srgbClr val="E3FEBF"/>
                </a:gs>
                <a:gs pos="100000">
                  <a:srgbClr val="F4FEE6"/>
                </a:gs>
              </a:gsLst>
              <a:lin ang="16200000" scaled="0"/>
            </a:gradFill>
            <a:ln w="9525" cap="flat" cmpd="sng">
              <a:solidFill>
                <a:srgbClr val="97B853"/>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r>
                <a:rPr lang="en-US" sz="2000" b="1">
                  <a:solidFill>
                    <a:schemeClr val="dk1"/>
                  </a:solidFill>
                  <a:latin typeface="Calibri"/>
                  <a:ea typeface="Calibri"/>
                  <a:cs typeface="Calibri"/>
                  <a:sym typeface="Calibri"/>
                </a:rPr>
                <a:t>	Calculer l'indicateur de potentiel d'intelligence - ISR en utilisant les deux méthodes (A et B)	</a:t>
              </a:r>
              <a:endParaRPr sz="2000" b="1">
                <a:solidFill>
                  <a:schemeClr val="dk1"/>
                </a:solidFill>
                <a:latin typeface="Calibri"/>
                <a:ea typeface="Calibri"/>
                <a:cs typeface="Calibri"/>
                <a:sym typeface="Calibri"/>
              </a:endParaRPr>
            </a:p>
          </p:txBody>
        </p:sp>
        <p:pic>
          <p:nvPicPr>
            <p:cNvPr id="436" name="Google Shape;436;p28"/>
            <p:cNvPicPr preferRelativeResize="0"/>
            <p:nvPr/>
          </p:nvPicPr>
          <p:blipFill rotWithShape="1">
            <a:blip r:embed="rId3">
              <a:alphaModFix/>
            </a:blip>
            <a:srcRect/>
            <a:stretch/>
          </p:blipFill>
          <p:spPr>
            <a:xfrm>
              <a:off x="457200" y="4365723"/>
              <a:ext cx="623565" cy="600576"/>
            </a:xfrm>
            <a:prstGeom prst="roundRect">
              <a:avLst>
                <a:gd name="adj" fmla="val 16667"/>
              </a:avLst>
            </a:prstGeom>
            <a:noFill/>
            <a:ln>
              <a:noFill/>
            </a:ln>
            <a:effectLst>
              <a:outerShdw blurRad="152400" dist="12000" dir="900000" sy="98000" kx="110000" ky="200000" algn="tl" rotWithShape="0">
                <a:srgbClr val="000000">
                  <a:alpha val="29803"/>
                </a:srgbClr>
              </a:outerShdw>
            </a:effectLst>
          </p:spPr>
        </p:pic>
      </p:grpSp>
      <p:sp>
        <p:nvSpPr>
          <p:cNvPr id="437" name="Google Shape;437;p28"/>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38" name="Google Shape;438;p28"/>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29"/>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44" name="Google Shape;444;p29"/>
          <p:cNvSpPr/>
          <p:nvPr/>
        </p:nvSpPr>
        <p:spPr>
          <a:xfrm>
            <a:off x="7838011" y="800645"/>
            <a:ext cx="1184764" cy="461665"/>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dirty="0" err="1">
                <a:solidFill>
                  <a:schemeClr val="lt1"/>
                </a:solidFill>
                <a:latin typeface="Calibri"/>
                <a:ea typeface="Calibri"/>
                <a:cs typeface="Calibri"/>
                <a:sym typeface="Calibri"/>
              </a:rPr>
              <a:t>Étape</a:t>
            </a:r>
            <a:r>
              <a:rPr lang="en-US" sz="2400" b="1" i="1" dirty="0">
                <a:solidFill>
                  <a:schemeClr val="lt1"/>
                </a:solidFill>
                <a:latin typeface="Calibri"/>
                <a:ea typeface="Calibri"/>
                <a:cs typeface="Calibri"/>
                <a:sym typeface="Calibri"/>
              </a:rPr>
              <a:t> 1</a:t>
            </a:r>
            <a:endParaRPr sz="2400" dirty="0">
              <a:solidFill>
                <a:schemeClr val="lt1"/>
              </a:solidFill>
              <a:latin typeface="Calibri"/>
              <a:ea typeface="Calibri"/>
              <a:cs typeface="Calibri"/>
              <a:sym typeface="Calibri"/>
            </a:endParaRPr>
          </a:p>
        </p:txBody>
      </p:sp>
      <p:sp>
        <p:nvSpPr>
          <p:cNvPr id="445" name="Google Shape;445;p29"/>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29</a:t>
            </a:fld>
            <a:endParaRPr>
              <a:solidFill>
                <a:schemeClr val="lt1"/>
              </a:solidFill>
            </a:endParaRPr>
          </a:p>
        </p:txBody>
      </p:sp>
      <p:pic>
        <p:nvPicPr>
          <p:cNvPr id="446" name="Google Shape;446;p29"/>
          <p:cNvPicPr preferRelativeResize="0"/>
          <p:nvPr/>
        </p:nvPicPr>
        <p:blipFill rotWithShape="1">
          <a:blip r:embed="rId3">
            <a:alphaModFix/>
          </a:blip>
          <a:srcRect/>
          <a:stretch/>
        </p:blipFill>
        <p:spPr>
          <a:xfrm>
            <a:off x="438448" y="891539"/>
            <a:ext cx="4114800" cy="4801613"/>
          </a:xfrm>
          <a:prstGeom prst="rect">
            <a:avLst/>
          </a:prstGeom>
          <a:noFill/>
          <a:ln>
            <a:noFill/>
          </a:ln>
        </p:spPr>
      </p:pic>
      <p:sp>
        <p:nvSpPr>
          <p:cNvPr id="447" name="Google Shape;447;p29"/>
          <p:cNvSpPr txBox="1"/>
          <p:nvPr/>
        </p:nvSpPr>
        <p:spPr>
          <a:xfrm>
            <a:off x="4909142" y="1337672"/>
            <a:ext cx="2784749"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dirty="0">
                <a:solidFill>
                  <a:srgbClr val="1A965E"/>
                </a:solidFill>
                <a:latin typeface="Calibri"/>
                <a:ea typeface="Calibri"/>
                <a:cs typeface="Calibri"/>
                <a:sym typeface="Calibri"/>
              </a:rPr>
              <a:t>INFORMATIONS SUR LE BÂTIMENT</a:t>
            </a:r>
            <a:endParaRPr b="1" dirty="0">
              <a:solidFill>
                <a:srgbClr val="1A965E"/>
              </a:solidFill>
              <a:latin typeface="Calibri"/>
              <a:ea typeface="Calibri"/>
              <a:cs typeface="Calibri"/>
              <a:sym typeface="Calibri"/>
            </a:endParaRPr>
          </a:p>
        </p:txBody>
      </p:sp>
      <p:pic>
        <p:nvPicPr>
          <p:cNvPr id="448" name="Google Shape;448;p29"/>
          <p:cNvPicPr preferRelativeResize="0"/>
          <p:nvPr/>
        </p:nvPicPr>
        <p:blipFill rotWithShape="1">
          <a:blip r:embed="rId4">
            <a:alphaModFix/>
          </a:blip>
          <a:srcRect/>
          <a:stretch/>
        </p:blipFill>
        <p:spPr>
          <a:xfrm>
            <a:off x="4907975" y="1707004"/>
            <a:ext cx="4114800" cy="4383024"/>
          </a:xfrm>
          <a:prstGeom prst="rect">
            <a:avLst/>
          </a:prstGeom>
          <a:noFill/>
          <a:ln>
            <a:noFill/>
          </a:ln>
        </p:spPr>
      </p:pic>
      <p:sp>
        <p:nvSpPr>
          <p:cNvPr id="449" name="Google Shape;449;p29"/>
          <p:cNvSpPr txBox="1"/>
          <p:nvPr/>
        </p:nvSpPr>
        <p:spPr>
          <a:xfrm>
            <a:off x="2544793" y="6544675"/>
            <a:ext cx="4069453"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50" name="Google Shape;450;p29"/>
          <p:cNvSpPr txBox="1"/>
          <p:nvPr/>
        </p:nvSpPr>
        <p:spPr>
          <a:xfrm>
            <a:off x="2199736" y="6073057"/>
            <a:ext cx="4765640"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3"/>
          <p:cNvSpPr txBox="1">
            <a:spLocks noGrp="1"/>
          </p:cNvSpPr>
          <p:nvPr>
            <p:ph type="body" idx="1"/>
          </p:nvPr>
        </p:nvSpPr>
        <p:spPr>
          <a:xfrm>
            <a:off x="457200" y="1036320"/>
            <a:ext cx="8229600" cy="607129"/>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400"/>
              <a:buNone/>
            </a:pPr>
            <a:r>
              <a:rPr lang="en-US" sz="2400" b="1" u="sng">
                <a:latin typeface="Calibri"/>
                <a:ea typeface="Calibri"/>
                <a:cs typeface="Calibri"/>
                <a:sym typeface="Calibri"/>
              </a:rPr>
              <a:t>CONTEXTE</a:t>
            </a:r>
            <a:endParaRPr sz="2400" i="1">
              <a:latin typeface="Calibri"/>
              <a:ea typeface="Calibri"/>
              <a:cs typeface="Calibri"/>
              <a:sym typeface="Calibri"/>
            </a:endParaRPr>
          </a:p>
          <a:p>
            <a:pPr marL="0" lvl="0" indent="0" algn="ctr" rtl="0">
              <a:spcBef>
                <a:spcPts val="480"/>
              </a:spcBef>
              <a:spcAft>
                <a:spcPts val="0"/>
              </a:spcAft>
              <a:buClr>
                <a:schemeClr val="dk1"/>
              </a:buClr>
              <a:buSzPts val="2400"/>
              <a:buNone/>
            </a:pPr>
            <a:endParaRPr sz="2400" b="1" i="1">
              <a:latin typeface="Calibri"/>
              <a:ea typeface="Calibri"/>
              <a:cs typeface="Calibri"/>
              <a:sym typeface="Calibri"/>
            </a:endParaRPr>
          </a:p>
          <a:p>
            <a:pPr marL="0" lvl="0" indent="0" algn="l" rtl="0">
              <a:spcBef>
                <a:spcPts val="200"/>
              </a:spcBef>
              <a:spcAft>
                <a:spcPts val="0"/>
              </a:spcAft>
              <a:buClr>
                <a:schemeClr val="dk1"/>
              </a:buClr>
              <a:buSzPts val="1000"/>
              <a:buNone/>
            </a:pPr>
            <a:endParaRPr sz="1000"/>
          </a:p>
        </p:txBody>
      </p:sp>
      <p:sp>
        <p:nvSpPr>
          <p:cNvPr id="119" name="Google Shape;119;p3"/>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a:t>
            </a:fld>
            <a:endParaRPr>
              <a:solidFill>
                <a:schemeClr val="lt1"/>
              </a:solidFill>
            </a:endParaRPr>
          </a:p>
        </p:txBody>
      </p:sp>
      <p:sp>
        <p:nvSpPr>
          <p:cNvPr id="120" name="Google Shape;120;p3"/>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pic>
        <p:nvPicPr>
          <p:cNvPr id="121" name="Google Shape;121;p3"/>
          <p:cNvPicPr preferRelativeResize="0"/>
          <p:nvPr/>
        </p:nvPicPr>
        <p:blipFill rotWithShape="1">
          <a:blip r:embed="rId3">
            <a:alphaModFix/>
          </a:blip>
          <a:srcRect/>
          <a:stretch/>
        </p:blipFill>
        <p:spPr>
          <a:xfrm>
            <a:off x="630445" y="3372151"/>
            <a:ext cx="6978053" cy="2136782"/>
          </a:xfrm>
          <a:prstGeom prst="rect">
            <a:avLst/>
          </a:prstGeom>
          <a:noFill/>
          <a:ln>
            <a:noFill/>
          </a:ln>
        </p:spPr>
      </p:pic>
      <p:sp>
        <p:nvSpPr>
          <p:cNvPr id="122" name="Google Shape;122;p3"/>
          <p:cNvSpPr/>
          <p:nvPr/>
        </p:nvSpPr>
        <p:spPr>
          <a:xfrm>
            <a:off x="0" y="5547333"/>
            <a:ext cx="914400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Bâtiments intelligents &amp; IoT</a:t>
            </a:r>
            <a:endParaRPr sz="1800">
              <a:solidFill>
                <a:schemeClr val="dk1"/>
              </a:solidFill>
              <a:latin typeface="Calibri"/>
              <a:ea typeface="Calibri"/>
              <a:cs typeface="Calibri"/>
              <a:sym typeface="Calibri"/>
            </a:endParaRPr>
          </a:p>
          <a:p>
            <a:pPr marL="0" marR="0" lvl="0" indent="0" algn="ctr" rtl="0">
              <a:spcBef>
                <a:spcPts val="0"/>
              </a:spcBef>
              <a:spcAft>
                <a:spcPts val="0"/>
              </a:spcAft>
              <a:buNone/>
            </a:pPr>
            <a:r>
              <a:rPr lang="en-US" sz="1000">
                <a:solidFill>
                  <a:schemeClr val="dk1"/>
                </a:solidFill>
                <a:latin typeface="Arial Narrow"/>
                <a:ea typeface="Arial Narrow"/>
                <a:cs typeface="Arial Narrow"/>
                <a:sym typeface="Arial Narrow"/>
              </a:rPr>
              <a:t>Adapté de Plageras et al. 2018. https://doi.org/10.1016/j.future.2017.09.082    </a:t>
            </a:r>
            <a:endParaRPr sz="1000">
              <a:solidFill>
                <a:schemeClr val="dk1"/>
              </a:solidFill>
              <a:latin typeface="Arial Narrow"/>
              <a:ea typeface="Arial Narrow"/>
              <a:cs typeface="Arial Narrow"/>
              <a:sym typeface="Arial Narrow"/>
            </a:endParaRPr>
          </a:p>
        </p:txBody>
      </p:sp>
      <p:sp>
        <p:nvSpPr>
          <p:cNvPr id="123" name="Google Shape;123;p3"/>
          <p:cNvSpPr/>
          <p:nvPr/>
        </p:nvSpPr>
        <p:spPr>
          <a:xfrm>
            <a:off x="457199" y="1433899"/>
            <a:ext cx="8641775"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Utilisation de l'automatisation, des contrôles et de la surveillance électronique dans les systèmes et opérations techniques du bâtiment</a:t>
            </a:r>
            <a:endParaRPr/>
          </a:p>
          <a:p>
            <a:pPr marL="285750" marR="0" lvl="0" indent="-285750" algn="l" rtl="0">
              <a:spcBef>
                <a:spcPts val="0"/>
              </a:spcBef>
              <a:spcAft>
                <a:spcPts val="0"/>
              </a:spcAft>
              <a:buClr>
                <a:schemeClr val="dk1"/>
              </a:buClr>
              <a:buSzPts val="1600"/>
              <a:buFont typeface="Noto Sans Symbols"/>
              <a:buChar char="⮚"/>
            </a:pPr>
            <a:r>
              <a:rPr lang="en-US" sz="1600">
                <a:solidFill>
                  <a:schemeClr val="dk1"/>
                </a:solidFill>
                <a:latin typeface="Calibri"/>
                <a:ea typeface="Calibri"/>
                <a:cs typeface="Calibri"/>
                <a:sym typeface="Calibri"/>
              </a:rPr>
              <a:t>Les avancées de l'Internet des objets (IoT) améliorent considérablement la capacité à gérer les mégadonnées en surveillant, traitant, stockant et analysant les informations provenant de différentes fonctions, équipements et conditions d'exploitation du bâtiment </a:t>
            </a:r>
            <a:endParaRPr/>
          </a:p>
        </p:txBody>
      </p:sp>
      <p:sp>
        <p:nvSpPr>
          <p:cNvPr id="124" name="Google Shape;124;p3"/>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25" name="Google Shape;125;p3"/>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30"/>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56" name="Google Shape;456;p30"/>
          <p:cNvSpPr/>
          <p:nvPr/>
        </p:nvSpPr>
        <p:spPr>
          <a:xfrm>
            <a:off x="7776814" y="823501"/>
            <a:ext cx="1322161" cy="461624"/>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dirty="0" err="1">
                <a:solidFill>
                  <a:schemeClr val="lt1"/>
                </a:solidFill>
                <a:latin typeface="Calibri"/>
                <a:ea typeface="Calibri"/>
                <a:cs typeface="Calibri"/>
                <a:sym typeface="Calibri"/>
              </a:rPr>
              <a:t>Étape</a:t>
            </a:r>
            <a:r>
              <a:rPr lang="en-US" sz="2400" b="1" i="1" dirty="0">
                <a:solidFill>
                  <a:schemeClr val="lt1"/>
                </a:solidFill>
                <a:latin typeface="Calibri"/>
                <a:ea typeface="Calibri"/>
                <a:cs typeface="Calibri"/>
                <a:sym typeface="Calibri"/>
              </a:rPr>
              <a:t> 1</a:t>
            </a:r>
            <a:endParaRPr sz="2400" dirty="0">
              <a:solidFill>
                <a:schemeClr val="lt1"/>
              </a:solidFill>
              <a:latin typeface="Calibri"/>
              <a:ea typeface="Calibri"/>
              <a:cs typeface="Calibri"/>
              <a:sym typeface="Calibri"/>
            </a:endParaRPr>
          </a:p>
        </p:txBody>
      </p:sp>
      <p:sp>
        <p:nvSpPr>
          <p:cNvPr id="457" name="Google Shape;457;p30"/>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30</a:t>
            </a:fld>
            <a:endParaRPr>
              <a:solidFill>
                <a:schemeClr val="lt1"/>
              </a:solidFill>
            </a:endParaRPr>
          </a:p>
        </p:txBody>
      </p:sp>
      <p:sp>
        <p:nvSpPr>
          <p:cNvPr id="458" name="Google Shape;458;p30"/>
          <p:cNvSpPr txBox="1"/>
          <p:nvPr/>
        </p:nvSpPr>
        <p:spPr>
          <a:xfrm>
            <a:off x="5172364" y="1399055"/>
            <a:ext cx="3088975"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dirty="0">
                <a:solidFill>
                  <a:srgbClr val="1A965E"/>
                </a:solidFill>
                <a:latin typeface="Calibri"/>
                <a:ea typeface="Calibri"/>
                <a:cs typeface="Calibri"/>
                <a:sym typeface="Calibri"/>
              </a:rPr>
              <a:t>INFORMATIONS SUR LE BÂTIMENT</a:t>
            </a:r>
            <a:endParaRPr b="1" dirty="0">
              <a:solidFill>
                <a:srgbClr val="1A965E"/>
              </a:solidFill>
              <a:latin typeface="Calibri"/>
              <a:ea typeface="Calibri"/>
              <a:cs typeface="Calibri"/>
              <a:sym typeface="Calibri"/>
            </a:endParaRPr>
          </a:p>
        </p:txBody>
      </p:sp>
      <p:pic>
        <p:nvPicPr>
          <p:cNvPr id="459" name="Google Shape;459;p30"/>
          <p:cNvPicPr preferRelativeResize="0"/>
          <p:nvPr/>
        </p:nvPicPr>
        <p:blipFill rotWithShape="1">
          <a:blip r:embed="rId3">
            <a:alphaModFix/>
          </a:blip>
          <a:srcRect/>
          <a:stretch/>
        </p:blipFill>
        <p:spPr>
          <a:xfrm>
            <a:off x="384810" y="942030"/>
            <a:ext cx="4297680" cy="4997468"/>
          </a:xfrm>
          <a:prstGeom prst="rect">
            <a:avLst/>
          </a:prstGeom>
          <a:noFill/>
          <a:ln>
            <a:noFill/>
          </a:ln>
        </p:spPr>
      </p:pic>
      <p:sp>
        <p:nvSpPr>
          <p:cNvPr id="460" name="Google Shape;460;p30"/>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61" name="Google Shape;461;p30"/>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pic>
        <p:nvPicPr>
          <p:cNvPr id="466" name="Google Shape;466;p31"/>
          <p:cNvPicPr preferRelativeResize="0"/>
          <p:nvPr/>
        </p:nvPicPr>
        <p:blipFill rotWithShape="1">
          <a:blip r:embed="rId3">
            <a:alphaModFix/>
          </a:blip>
          <a:srcRect/>
          <a:stretch/>
        </p:blipFill>
        <p:spPr>
          <a:xfrm>
            <a:off x="113365" y="1147313"/>
            <a:ext cx="6456341" cy="3144029"/>
          </a:xfrm>
          <a:prstGeom prst="rect">
            <a:avLst/>
          </a:prstGeom>
          <a:noFill/>
          <a:ln>
            <a:noFill/>
          </a:ln>
        </p:spPr>
      </p:pic>
      <p:sp>
        <p:nvSpPr>
          <p:cNvPr id="467" name="Google Shape;467;p31"/>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68" name="Google Shape;468;p31"/>
          <p:cNvSpPr/>
          <p:nvPr/>
        </p:nvSpPr>
        <p:spPr>
          <a:xfrm>
            <a:off x="7721600" y="803831"/>
            <a:ext cx="1334867" cy="461665"/>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dirty="0" err="1">
                <a:solidFill>
                  <a:schemeClr val="lt1"/>
                </a:solidFill>
                <a:latin typeface="Calibri"/>
                <a:ea typeface="Calibri"/>
                <a:cs typeface="Calibri"/>
                <a:sym typeface="Calibri"/>
              </a:rPr>
              <a:t>Étape</a:t>
            </a:r>
            <a:r>
              <a:rPr lang="en-US" sz="2400" b="1" i="1" dirty="0">
                <a:solidFill>
                  <a:schemeClr val="lt1"/>
                </a:solidFill>
                <a:latin typeface="Calibri"/>
                <a:ea typeface="Calibri"/>
                <a:cs typeface="Calibri"/>
                <a:sym typeface="Calibri"/>
              </a:rPr>
              <a:t> 2</a:t>
            </a:r>
            <a:endParaRPr sz="2400" dirty="0">
              <a:solidFill>
                <a:schemeClr val="lt1"/>
              </a:solidFill>
              <a:latin typeface="Calibri"/>
              <a:ea typeface="Calibri"/>
              <a:cs typeface="Calibri"/>
              <a:sym typeface="Calibri"/>
            </a:endParaRPr>
          </a:p>
        </p:txBody>
      </p:sp>
      <p:sp>
        <p:nvSpPr>
          <p:cNvPr id="469" name="Google Shape;469;p31"/>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31</a:t>
            </a:fld>
            <a:endParaRPr>
              <a:solidFill>
                <a:schemeClr val="lt1"/>
              </a:solidFill>
            </a:endParaRPr>
          </a:p>
        </p:txBody>
      </p:sp>
      <p:sp>
        <p:nvSpPr>
          <p:cNvPr id="470" name="Google Shape;470;p31"/>
          <p:cNvSpPr txBox="1"/>
          <p:nvPr/>
        </p:nvSpPr>
        <p:spPr>
          <a:xfrm>
            <a:off x="6514166" y="1415609"/>
            <a:ext cx="2542301" cy="3693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1A965E"/>
                </a:solidFill>
                <a:latin typeface="Calibri"/>
                <a:ea typeface="Calibri"/>
                <a:cs typeface="Calibri"/>
                <a:sym typeface="Calibri"/>
              </a:rPr>
              <a:t>FEUILLE DE CALCUL</a:t>
            </a:r>
            <a:endParaRPr sz="1800" b="1">
              <a:solidFill>
                <a:srgbClr val="1A965E"/>
              </a:solidFill>
              <a:latin typeface="Calibri"/>
              <a:ea typeface="Calibri"/>
              <a:cs typeface="Calibri"/>
              <a:sym typeface="Calibri"/>
            </a:endParaRPr>
          </a:p>
        </p:txBody>
      </p:sp>
      <p:sp>
        <p:nvSpPr>
          <p:cNvPr id="471" name="Google Shape;471;p31"/>
          <p:cNvSpPr/>
          <p:nvPr/>
        </p:nvSpPr>
        <p:spPr>
          <a:xfrm>
            <a:off x="6672404" y="1971492"/>
            <a:ext cx="2426572" cy="64633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chemeClr val="dk1"/>
                </a:solidFill>
                <a:latin typeface="Calibri"/>
                <a:ea typeface="Calibri"/>
                <a:cs typeface="Calibri"/>
                <a:sym typeface="Calibri"/>
              </a:rPr>
              <a:t>Méthode A</a:t>
            </a:r>
            <a:endParaRPr/>
          </a:p>
          <a:p>
            <a:pPr marL="0" marR="0" lvl="0" indent="0" algn="r" rtl="0">
              <a:spcBef>
                <a:spcPts val="0"/>
              </a:spcBef>
              <a:spcAft>
                <a:spcPts val="0"/>
              </a:spcAft>
              <a:buNone/>
            </a:pPr>
            <a:r>
              <a:rPr lang="en-US" sz="1800" b="1">
                <a:solidFill>
                  <a:schemeClr val="dk1"/>
                </a:solidFill>
                <a:latin typeface="Calibri"/>
                <a:ea typeface="Calibri"/>
                <a:cs typeface="Calibri"/>
                <a:sym typeface="Calibri"/>
              </a:rPr>
              <a:t>27 services prédéfinis</a:t>
            </a:r>
            <a:endParaRPr/>
          </a:p>
        </p:txBody>
      </p:sp>
      <p:sp>
        <p:nvSpPr>
          <p:cNvPr id="472" name="Google Shape;472;p31"/>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73" name="Google Shape;473;p31"/>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32"/>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79" name="Google Shape;479;p32"/>
          <p:cNvSpPr/>
          <p:nvPr/>
        </p:nvSpPr>
        <p:spPr>
          <a:xfrm>
            <a:off x="7749309" y="803831"/>
            <a:ext cx="1307158" cy="461665"/>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dirty="0" err="1">
                <a:solidFill>
                  <a:schemeClr val="lt1"/>
                </a:solidFill>
                <a:latin typeface="Calibri"/>
                <a:ea typeface="Calibri"/>
                <a:cs typeface="Calibri"/>
                <a:sym typeface="Calibri"/>
              </a:rPr>
              <a:t>Étape</a:t>
            </a:r>
            <a:r>
              <a:rPr lang="en-US" sz="2400" b="1" i="1" dirty="0">
                <a:solidFill>
                  <a:schemeClr val="lt1"/>
                </a:solidFill>
                <a:latin typeface="Calibri"/>
                <a:ea typeface="Calibri"/>
                <a:cs typeface="Calibri"/>
                <a:sym typeface="Calibri"/>
              </a:rPr>
              <a:t> 2</a:t>
            </a:r>
            <a:endParaRPr sz="2400" dirty="0">
              <a:solidFill>
                <a:schemeClr val="lt1"/>
              </a:solidFill>
              <a:latin typeface="Calibri"/>
              <a:ea typeface="Calibri"/>
              <a:cs typeface="Calibri"/>
              <a:sym typeface="Calibri"/>
            </a:endParaRPr>
          </a:p>
        </p:txBody>
      </p:sp>
      <p:sp>
        <p:nvSpPr>
          <p:cNvPr id="480" name="Google Shape;480;p32"/>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32</a:t>
            </a:fld>
            <a:endParaRPr>
              <a:solidFill>
                <a:schemeClr val="lt1"/>
              </a:solidFill>
            </a:endParaRPr>
          </a:p>
        </p:txBody>
      </p:sp>
      <p:sp>
        <p:nvSpPr>
          <p:cNvPr id="481" name="Google Shape;481;p32"/>
          <p:cNvSpPr txBox="1"/>
          <p:nvPr/>
        </p:nvSpPr>
        <p:spPr>
          <a:xfrm>
            <a:off x="6514166" y="1415609"/>
            <a:ext cx="2542301" cy="3693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1A965E"/>
                </a:solidFill>
                <a:latin typeface="Calibri"/>
                <a:ea typeface="Calibri"/>
                <a:cs typeface="Calibri"/>
                <a:sym typeface="Calibri"/>
              </a:rPr>
              <a:t>FEUILLE DE CALCUL</a:t>
            </a:r>
            <a:endParaRPr sz="1800" b="1">
              <a:solidFill>
                <a:srgbClr val="1A965E"/>
              </a:solidFill>
              <a:latin typeface="Calibri"/>
              <a:ea typeface="Calibri"/>
              <a:cs typeface="Calibri"/>
              <a:sym typeface="Calibri"/>
            </a:endParaRPr>
          </a:p>
        </p:txBody>
      </p:sp>
      <p:pic>
        <p:nvPicPr>
          <p:cNvPr id="482" name="Google Shape;482;p32"/>
          <p:cNvPicPr preferRelativeResize="0"/>
          <p:nvPr/>
        </p:nvPicPr>
        <p:blipFill rotWithShape="1">
          <a:blip r:embed="rId3">
            <a:alphaModFix/>
          </a:blip>
          <a:srcRect/>
          <a:stretch/>
        </p:blipFill>
        <p:spPr>
          <a:xfrm>
            <a:off x="107375" y="1104181"/>
            <a:ext cx="6647804" cy="3070579"/>
          </a:xfrm>
          <a:prstGeom prst="rect">
            <a:avLst/>
          </a:prstGeom>
          <a:noFill/>
          <a:ln>
            <a:noFill/>
          </a:ln>
        </p:spPr>
      </p:pic>
      <p:sp>
        <p:nvSpPr>
          <p:cNvPr id="483" name="Google Shape;483;p32"/>
          <p:cNvSpPr/>
          <p:nvPr/>
        </p:nvSpPr>
        <p:spPr>
          <a:xfrm>
            <a:off x="6672404" y="1971492"/>
            <a:ext cx="2426572" cy="64633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chemeClr val="dk1"/>
                </a:solidFill>
                <a:latin typeface="Calibri"/>
                <a:ea typeface="Calibri"/>
                <a:cs typeface="Calibri"/>
                <a:sym typeface="Calibri"/>
              </a:rPr>
              <a:t>Méthode B</a:t>
            </a:r>
            <a:endParaRPr/>
          </a:p>
          <a:p>
            <a:pPr marL="0" marR="0" lvl="0" indent="0" algn="r" rtl="0">
              <a:spcBef>
                <a:spcPts val="0"/>
              </a:spcBef>
              <a:spcAft>
                <a:spcPts val="0"/>
              </a:spcAft>
              <a:buNone/>
            </a:pPr>
            <a:r>
              <a:rPr lang="en-US" sz="1800" b="1">
                <a:solidFill>
                  <a:schemeClr val="dk1"/>
                </a:solidFill>
                <a:latin typeface="Calibri"/>
                <a:ea typeface="Calibri"/>
                <a:cs typeface="Calibri"/>
                <a:sym typeface="Calibri"/>
              </a:rPr>
              <a:t>54 services prédéfinis</a:t>
            </a:r>
            <a:endParaRPr/>
          </a:p>
        </p:txBody>
      </p:sp>
      <p:sp>
        <p:nvSpPr>
          <p:cNvPr id="484" name="Google Shape;484;p32"/>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85" name="Google Shape;485;p32"/>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33"/>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491" name="Google Shape;491;p33"/>
          <p:cNvSpPr/>
          <p:nvPr/>
        </p:nvSpPr>
        <p:spPr>
          <a:xfrm>
            <a:off x="7767782" y="803831"/>
            <a:ext cx="1288685" cy="461665"/>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492" name="Google Shape;492;p33"/>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33</a:t>
            </a:fld>
            <a:endParaRPr>
              <a:solidFill>
                <a:schemeClr val="lt1"/>
              </a:solidFill>
            </a:endParaRPr>
          </a:p>
        </p:txBody>
      </p:sp>
      <p:sp>
        <p:nvSpPr>
          <p:cNvPr id="493" name="Google Shape;493;p33"/>
          <p:cNvSpPr txBox="1"/>
          <p:nvPr/>
        </p:nvSpPr>
        <p:spPr>
          <a:xfrm>
            <a:off x="6255247" y="1702971"/>
            <a:ext cx="2542301" cy="3693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1A965E"/>
                </a:solidFill>
                <a:latin typeface="Calibri"/>
                <a:ea typeface="Calibri"/>
                <a:cs typeface="Calibri"/>
                <a:sym typeface="Calibri"/>
              </a:rPr>
              <a:t>PONDÉRATION</a:t>
            </a:r>
            <a:endParaRPr sz="1800" b="1">
              <a:solidFill>
                <a:srgbClr val="1A965E"/>
              </a:solidFill>
              <a:latin typeface="Calibri"/>
              <a:ea typeface="Calibri"/>
              <a:cs typeface="Calibri"/>
              <a:sym typeface="Calibri"/>
            </a:endParaRPr>
          </a:p>
        </p:txBody>
      </p:sp>
      <p:pic>
        <p:nvPicPr>
          <p:cNvPr id="494" name="Google Shape;494;p33"/>
          <p:cNvPicPr preferRelativeResize="0"/>
          <p:nvPr/>
        </p:nvPicPr>
        <p:blipFill rotWithShape="1">
          <a:blip r:embed="rId3">
            <a:alphaModFix/>
          </a:blip>
          <a:srcRect/>
          <a:stretch/>
        </p:blipFill>
        <p:spPr>
          <a:xfrm>
            <a:off x="106310" y="1047954"/>
            <a:ext cx="6859066" cy="2812398"/>
          </a:xfrm>
          <a:prstGeom prst="rect">
            <a:avLst/>
          </a:prstGeom>
          <a:noFill/>
          <a:ln>
            <a:noFill/>
          </a:ln>
        </p:spPr>
      </p:pic>
      <p:grpSp>
        <p:nvGrpSpPr>
          <p:cNvPr id="495" name="Google Shape;495;p33"/>
          <p:cNvGrpSpPr/>
          <p:nvPr/>
        </p:nvGrpSpPr>
        <p:grpSpPr>
          <a:xfrm>
            <a:off x="2159409" y="2879110"/>
            <a:ext cx="6858000" cy="2978944"/>
            <a:chOff x="2159409" y="2879110"/>
            <a:chExt cx="6858000" cy="2978944"/>
          </a:xfrm>
        </p:grpSpPr>
        <p:pic>
          <p:nvPicPr>
            <p:cNvPr id="496" name="Google Shape;496;p33"/>
            <p:cNvPicPr preferRelativeResize="0"/>
            <p:nvPr/>
          </p:nvPicPr>
          <p:blipFill rotWithShape="1">
            <a:blip r:embed="rId4">
              <a:alphaModFix/>
            </a:blip>
            <a:srcRect/>
            <a:stretch/>
          </p:blipFill>
          <p:spPr>
            <a:xfrm>
              <a:off x="2159409" y="2879110"/>
              <a:ext cx="6858000" cy="2978944"/>
            </a:xfrm>
            <a:prstGeom prst="rect">
              <a:avLst/>
            </a:prstGeom>
            <a:noFill/>
            <a:ln>
              <a:noFill/>
            </a:ln>
          </p:spPr>
        </p:pic>
        <p:sp>
          <p:nvSpPr>
            <p:cNvPr id="497" name="Google Shape;497;p33"/>
            <p:cNvSpPr txBox="1"/>
            <p:nvPr/>
          </p:nvSpPr>
          <p:spPr>
            <a:xfrm>
              <a:off x="5109210" y="3361040"/>
              <a:ext cx="231717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Calibri"/>
                  <a:ea typeface="Calibri"/>
                  <a:cs typeface="Calibri"/>
                  <a:sym typeface="Calibri"/>
                </a:rPr>
                <a:t>Utiliser</a:t>
              </a:r>
              <a:r>
                <a:rPr lang="en-US" sz="1800" dirty="0">
                  <a:solidFill>
                    <a:schemeClr val="dk1"/>
                  </a:solidFill>
                  <a:latin typeface="Calibri"/>
                  <a:ea typeface="Calibri"/>
                  <a:cs typeface="Calibri"/>
                  <a:sym typeface="Calibri"/>
                </a:rPr>
                <a:t> les </a:t>
              </a:r>
              <a:r>
                <a:rPr lang="en-US" sz="1800" dirty="0" err="1">
                  <a:solidFill>
                    <a:schemeClr val="dk1"/>
                  </a:solidFill>
                  <a:latin typeface="Calibri"/>
                  <a:ea typeface="Calibri"/>
                  <a:cs typeface="Calibri"/>
                  <a:sym typeface="Calibri"/>
                </a:rPr>
                <a:t>pondérations</a:t>
              </a:r>
              <a:r>
                <a:rPr lang="en-US" sz="1800" dirty="0">
                  <a:solidFill>
                    <a:schemeClr val="dk1"/>
                  </a:solidFill>
                  <a:latin typeface="Calibri"/>
                  <a:ea typeface="Calibri"/>
                  <a:cs typeface="Calibri"/>
                  <a:sym typeface="Calibri"/>
                </a:rPr>
                <a:t> par </a:t>
              </a:r>
              <a:r>
                <a:rPr lang="en-US" sz="1800" dirty="0" err="1">
                  <a:solidFill>
                    <a:schemeClr val="dk1"/>
                  </a:solidFill>
                  <a:latin typeface="Calibri"/>
                  <a:ea typeface="Calibri"/>
                  <a:cs typeface="Calibri"/>
                  <a:sym typeface="Calibri"/>
                </a:rPr>
                <a:t>défaut</a:t>
              </a:r>
              <a:endParaRPr sz="1800" dirty="0">
                <a:solidFill>
                  <a:schemeClr val="dk1"/>
                </a:solidFill>
                <a:latin typeface="Calibri"/>
                <a:ea typeface="Calibri"/>
                <a:cs typeface="Calibri"/>
                <a:sym typeface="Calibri"/>
              </a:endParaRPr>
            </a:p>
          </p:txBody>
        </p:sp>
      </p:grpSp>
      <p:sp>
        <p:nvSpPr>
          <p:cNvPr id="498" name="Google Shape;498;p33"/>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499" name="Google Shape;499;p33"/>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34"/>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505" name="Google Shape;505;p34"/>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34</a:t>
            </a:fld>
            <a:endParaRPr>
              <a:solidFill>
                <a:schemeClr val="lt1"/>
              </a:solidFill>
            </a:endParaRPr>
          </a:p>
        </p:txBody>
      </p:sp>
      <p:pic>
        <p:nvPicPr>
          <p:cNvPr id="506" name="Google Shape;506;p34"/>
          <p:cNvPicPr preferRelativeResize="0"/>
          <p:nvPr/>
        </p:nvPicPr>
        <p:blipFill rotWithShape="1">
          <a:blip r:embed="rId3">
            <a:alphaModFix/>
          </a:blip>
          <a:srcRect/>
          <a:stretch/>
        </p:blipFill>
        <p:spPr>
          <a:xfrm>
            <a:off x="2329368" y="4401625"/>
            <a:ext cx="2875802" cy="1484452"/>
          </a:xfrm>
          <a:prstGeom prst="rect">
            <a:avLst/>
          </a:prstGeom>
          <a:noFill/>
          <a:ln>
            <a:noFill/>
          </a:ln>
        </p:spPr>
      </p:pic>
      <p:grpSp>
        <p:nvGrpSpPr>
          <p:cNvPr id="507" name="Google Shape;507;p34"/>
          <p:cNvGrpSpPr/>
          <p:nvPr/>
        </p:nvGrpSpPr>
        <p:grpSpPr>
          <a:xfrm>
            <a:off x="169916" y="803831"/>
            <a:ext cx="3726257" cy="3643289"/>
            <a:chOff x="468680" y="849997"/>
            <a:chExt cx="3726257" cy="3643289"/>
          </a:xfrm>
        </p:grpSpPr>
        <p:pic>
          <p:nvPicPr>
            <p:cNvPr id="508" name="Google Shape;508;p34"/>
            <p:cNvPicPr preferRelativeResize="0"/>
            <p:nvPr/>
          </p:nvPicPr>
          <p:blipFill rotWithShape="1">
            <a:blip r:embed="rId4">
              <a:alphaModFix/>
            </a:blip>
            <a:srcRect/>
            <a:stretch/>
          </p:blipFill>
          <p:spPr>
            <a:xfrm>
              <a:off x="537337" y="1265496"/>
              <a:ext cx="3657600" cy="3227790"/>
            </a:xfrm>
            <a:prstGeom prst="rect">
              <a:avLst/>
            </a:prstGeom>
            <a:noFill/>
            <a:ln>
              <a:noFill/>
            </a:ln>
          </p:spPr>
        </p:pic>
        <p:sp>
          <p:nvSpPr>
            <p:cNvPr id="509" name="Google Shape;509;p34"/>
            <p:cNvSpPr/>
            <p:nvPr/>
          </p:nvSpPr>
          <p:spPr>
            <a:xfrm>
              <a:off x="468680" y="849997"/>
              <a:ext cx="242657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Résultats - Méthode A</a:t>
              </a:r>
              <a:endParaRPr/>
            </a:p>
          </p:txBody>
        </p:sp>
      </p:grpSp>
      <p:grpSp>
        <p:nvGrpSpPr>
          <p:cNvPr id="510" name="Google Shape;510;p34"/>
          <p:cNvGrpSpPr/>
          <p:nvPr/>
        </p:nvGrpSpPr>
        <p:grpSpPr>
          <a:xfrm>
            <a:off x="4800929" y="1830658"/>
            <a:ext cx="4255538" cy="3612877"/>
            <a:chOff x="2335794" y="2346067"/>
            <a:chExt cx="4255538" cy="3612877"/>
          </a:xfrm>
        </p:grpSpPr>
        <p:pic>
          <p:nvPicPr>
            <p:cNvPr id="511" name="Google Shape;511;p34"/>
            <p:cNvPicPr preferRelativeResize="0"/>
            <p:nvPr/>
          </p:nvPicPr>
          <p:blipFill rotWithShape="1">
            <a:blip r:embed="rId5">
              <a:alphaModFix/>
            </a:blip>
            <a:srcRect/>
            <a:stretch/>
          </p:blipFill>
          <p:spPr>
            <a:xfrm>
              <a:off x="2457081" y="2742892"/>
              <a:ext cx="4134251" cy="3216052"/>
            </a:xfrm>
            <a:prstGeom prst="rect">
              <a:avLst/>
            </a:prstGeom>
            <a:noFill/>
            <a:ln>
              <a:noFill/>
            </a:ln>
          </p:spPr>
        </p:pic>
        <p:sp>
          <p:nvSpPr>
            <p:cNvPr id="512" name="Google Shape;512;p34"/>
            <p:cNvSpPr/>
            <p:nvPr/>
          </p:nvSpPr>
          <p:spPr>
            <a:xfrm>
              <a:off x="2335794" y="2346067"/>
              <a:ext cx="242657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Résultats - Méthode B</a:t>
              </a:r>
              <a:endParaRPr/>
            </a:p>
          </p:txBody>
        </p:sp>
      </p:grpSp>
      <p:sp>
        <p:nvSpPr>
          <p:cNvPr id="513" name="Google Shape;513;p34"/>
          <p:cNvSpPr/>
          <p:nvPr/>
        </p:nvSpPr>
        <p:spPr>
          <a:xfrm>
            <a:off x="7850909" y="803831"/>
            <a:ext cx="1205558" cy="461665"/>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514" name="Google Shape;514;p34"/>
          <p:cNvSpPr txBox="1"/>
          <p:nvPr/>
        </p:nvSpPr>
        <p:spPr>
          <a:xfrm>
            <a:off x="6514166" y="1415609"/>
            <a:ext cx="2542301" cy="3693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800" b="1">
                <a:solidFill>
                  <a:srgbClr val="1A965E"/>
                </a:solidFill>
                <a:latin typeface="Calibri"/>
                <a:ea typeface="Calibri"/>
                <a:cs typeface="Calibri"/>
                <a:sym typeface="Calibri"/>
              </a:rPr>
              <a:t>RÉSULTATS</a:t>
            </a:r>
            <a:endParaRPr sz="1800" b="1">
              <a:solidFill>
                <a:srgbClr val="1A965E"/>
              </a:solidFill>
              <a:latin typeface="Calibri"/>
              <a:ea typeface="Calibri"/>
              <a:cs typeface="Calibri"/>
              <a:sym typeface="Calibri"/>
            </a:endParaRPr>
          </a:p>
        </p:txBody>
      </p:sp>
      <p:sp>
        <p:nvSpPr>
          <p:cNvPr id="515" name="Google Shape;515;p34"/>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516" name="Google Shape;516;p34"/>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35"/>
          <p:cNvSpPr txBox="1">
            <a:spLocks noGrp="1"/>
          </p:cNvSpPr>
          <p:nvPr>
            <p:ph type="body" idx="1"/>
          </p:nvPr>
        </p:nvSpPr>
        <p:spPr>
          <a:xfrm>
            <a:off x="268224" y="1600201"/>
            <a:ext cx="8418576" cy="4152112"/>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chemeClr val="dk1"/>
              </a:buClr>
              <a:buSzPts val="2600"/>
              <a:buNone/>
            </a:pPr>
            <a:endParaRPr sz="2600" b="1">
              <a:latin typeface="Calibri"/>
              <a:ea typeface="Calibri"/>
              <a:cs typeface="Calibri"/>
              <a:sym typeface="Calibri"/>
            </a:endParaRPr>
          </a:p>
          <a:p>
            <a:pPr marL="0" lvl="0" indent="0" algn="ctr" rtl="0">
              <a:spcBef>
                <a:spcPts val="520"/>
              </a:spcBef>
              <a:spcAft>
                <a:spcPts val="0"/>
              </a:spcAft>
              <a:buClr>
                <a:schemeClr val="dk1"/>
              </a:buClr>
              <a:buSzPts val="2600"/>
              <a:buNone/>
            </a:pPr>
            <a:endParaRPr sz="2600" b="1">
              <a:latin typeface="Calibri"/>
              <a:ea typeface="Calibri"/>
              <a:cs typeface="Calibri"/>
              <a:sym typeface="Calibri"/>
            </a:endParaRPr>
          </a:p>
          <a:p>
            <a:pPr marL="0" lvl="0" indent="0" algn="ctr" rtl="0">
              <a:spcBef>
                <a:spcPts val="520"/>
              </a:spcBef>
              <a:spcAft>
                <a:spcPts val="0"/>
              </a:spcAft>
              <a:buClr>
                <a:schemeClr val="dk1"/>
              </a:buClr>
              <a:buSzPts val="2600"/>
              <a:buNone/>
            </a:pPr>
            <a:endParaRPr sz="2600" b="1">
              <a:latin typeface="Calibri"/>
              <a:ea typeface="Calibri"/>
              <a:cs typeface="Calibri"/>
              <a:sym typeface="Calibri"/>
            </a:endParaRPr>
          </a:p>
          <a:p>
            <a:pPr marL="0" lvl="0" indent="0" algn="ctr" rtl="0">
              <a:spcBef>
                <a:spcPts val="640"/>
              </a:spcBef>
              <a:spcAft>
                <a:spcPts val="0"/>
              </a:spcAft>
              <a:buClr>
                <a:schemeClr val="dk1"/>
              </a:buClr>
              <a:buSzPts val="3200"/>
              <a:buNone/>
            </a:pPr>
            <a:r>
              <a:rPr lang="en-US" b="1">
                <a:latin typeface="Calibri"/>
                <a:ea typeface="Calibri"/>
                <a:cs typeface="Calibri"/>
                <a:sym typeface="Calibri"/>
              </a:rPr>
              <a:t>EXERCICE PHYSIQUE</a:t>
            </a:r>
            <a:endParaRPr sz="2400"/>
          </a:p>
        </p:txBody>
      </p:sp>
      <p:sp>
        <p:nvSpPr>
          <p:cNvPr id="522" name="Google Shape;522;p35"/>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523" name="Google Shape;523;p35"/>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35</a:t>
            </a:fld>
            <a:endParaRPr>
              <a:solidFill>
                <a:schemeClr val="lt1"/>
              </a:solidFill>
            </a:endParaRPr>
          </a:p>
        </p:txBody>
      </p:sp>
      <p:sp>
        <p:nvSpPr>
          <p:cNvPr id="524" name="Google Shape;524;p35"/>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525" name="Google Shape;525;p35"/>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36"/>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531" name="Google Shape;531;p36"/>
          <p:cNvSpPr txBox="1">
            <a:spLocks noGrp="1"/>
          </p:cNvSpPr>
          <p:nvPr>
            <p:ph type="body" idx="1"/>
          </p:nvPr>
        </p:nvSpPr>
        <p:spPr>
          <a:xfrm>
            <a:off x="457200" y="958293"/>
            <a:ext cx="8612372" cy="3378318"/>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dk1"/>
              </a:buClr>
              <a:buSzPts val="2000"/>
              <a:buNone/>
            </a:pPr>
            <a:endParaRPr sz="2000" b="1"/>
          </a:p>
          <a:p>
            <a:pPr marL="0" lvl="0" indent="0" algn="just" rtl="0">
              <a:spcBef>
                <a:spcPts val="600"/>
              </a:spcBef>
              <a:spcAft>
                <a:spcPts val="0"/>
              </a:spcAft>
              <a:buClr>
                <a:srgbClr val="000000"/>
              </a:buClr>
              <a:buSzPts val="2000"/>
              <a:buNone/>
            </a:pPr>
            <a:r>
              <a:rPr lang="en-US" sz="2000">
                <a:solidFill>
                  <a:srgbClr val="000000"/>
                </a:solidFill>
              </a:rPr>
              <a:t>Prenons l'exemple d'une maison existante, autonome, naturellement ventilée, située dans la banlieue d'Athènes, avec une surface de sol interne utile de 325 m</a:t>
            </a:r>
            <a:r>
              <a:rPr lang="en-US" sz="2000" baseline="30000">
                <a:solidFill>
                  <a:srgbClr val="000000"/>
                </a:solidFill>
              </a:rPr>
              <a:t>2</a:t>
            </a:r>
            <a:r>
              <a:rPr lang="en-US" sz="2000">
                <a:solidFill>
                  <a:srgbClr val="000000"/>
                </a:solidFill>
              </a:rPr>
              <a:t>. Le bâtiment a été construit dans les années 90. Le bâtiment n'est pas équipé d'énergies renouvelables sur place pour la production d'électricité, ni pour la recharge des véhicules électriques, qui ne sont pas obligatoires par le code.</a:t>
            </a:r>
            <a:endParaRPr sz="2000">
              <a:solidFill>
                <a:srgbClr val="000000"/>
              </a:solidFill>
            </a:endParaRPr>
          </a:p>
          <a:p>
            <a:pPr marL="0" lvl="0" indent="0" algn="ctr" rtl="0">
              <a:spcBef>
                <a:spcPts val="1600"/>
              </a:spcBef>
              <a:spcAft>
                <a:spcPts val="0"/>
              </a:spcAft>
              <a:buClr>
                <a:srgbClr val="000000"/>
              </a:buClr>
              <a:buSzPts val="2000"/>
              <a:buNone/>
            </a:pPr>
            <a:r>
              <a:rPr lang="en-US" sz="2000">
                <a:solidFill>
                  <a:srgbClr val="000000"/>
                </a:solidFill>
              </a:rPr>
              <a:t>Procurez-vous le package d'évaluation SRI et utilisez la feuille de calcul SRI disponible avec le catalogue de services et le guide pratique </a:t>
            </a:r>
            <a:endParaRPr/>
          </a:p>
          <a:p>
            <a:pPr marL="0" lvl="0" indent="0" algn="ctr" rtl="0">
              <a:spcBef>
                <a:spcPts val="400"/>
              </a:spcBef>
              <a:spcAft>
                <a:spcPts val="0"/>
              </a:spcAft>
              <a:buClr>
                <a:schemeClr val="dk1"/>
              </a:buClr>
              <a:buSzPts val="2000"/>
              <a:buNone/>
            </a:pPr>
            <a:r>
              <a:rPr lang="en-US" sz="2000" i="1"/>
              <a:t>Utilisez les données suivantes pour résoudre l'exercice</a:t>
            </a:r>
            <a:endParaRPr sz="2000" i="1"/>
          </a:p>
          <a:p>
            <a:pPr marL="0" lvl="0" indent="0" algn="ctr" rtl="0">
              <a:spcBef>
                <a:spcPts val="400"/>
              </a:spcBef>
              <a:spcAft>
                <a:spcPts val="0"/>
              </a:spcAft>
              <a:buClr>
                <a:schemeClr val="dk1"/>
              </a:buClr>
              <a:buSzPts val="2000"/>
              <a:buNone/>
            </a:pPr>
            <a:endParaRPr sz="2000" i="1"/>
          </a:p>
        </p:txBody>
      </p:sp>
      <p:sp>
        <p:nvSpPr>
          <p:cNvPr id="532" name="Google Shape;532;p36"/>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36</a:t>
            </a:fld>
            <a:endParaRPr>
              <a:solidFill>
                <a:schemeClr val="lt1"/>
              </a:solidFill>
            </a:endParaRPr>
          </a:p>
        </p:txBody>
      </p:sp>
      <p:sp>
        <p:nvSpPr>
          <p:cNvPr id="533" name="Google Shape;533;p36"/>
          <p:cNvSpPr txBox="1"/>
          <p:nvPr/>
        </p:nvSpPr>
        <p:spPr>
          <a:xfrm>
            <a:off x="314960" y="4749400"/>
            <a:ext cx="8514080" cy="871948"/>
          </a:xfrm>
          <a:prstGeom prst="rect">
            <a:avLst/>
          </a:prstGeom>
          <a:gradFill>
            <a:gsLst>
              <a:gs pos="0">
                <a:srgbClr val="DAFEA4"/>
              </a:gs>
              <a:gs pos="35000">
                <a:srgbClr val="E3FEBF"/>
              </a:gs>
              <a:gs pos="100000">
                <a:srgbClr val="F4FEE6"/>
              </a:gs>
            </a:gsLst>
            <a:lin ang="16200000" scaled="0"/>
          </a:gradFill>
          <a:ln w="9525" cap="flat" cmpd="sng">
            <a:solidFill>
              <a:srgbClr val="97B853"/>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000"/>
              <a:buFont typeface="Arial"/>
              <a:buNone/>
            </a:pPr>
            <a:r>
              <a:rPr lang="en-US" sz="2000" b="1" dirty="0" err="1" smtClean="0">
                <a:solidFill>
                  <a:schemeClr val="dk1"/>
                </a:solidFill>
                <a:latin typeface="Calibri"/>
                <a:ea typeface="Calibri"/>
                <a:cs typeface="Calibri"/>
                <a:sym typeface="Calibri"/>
              </a:rPr>
              <a:t>Calculer</a:t>
            </a:r>
            <a:r>
              <a:rPr lang="en-US" sz="2000" b="1" dirty="0" smtClean="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l'indicateur</a:t>
            </a:r>
            <a:r>
              <a:rPr lang="en-US" sz="2000" b="1" dirty="0">
                <a:solidFill>
                  <a:schemeClr val="dk1"/>
                </a:solidFill>
                <a:latin typeface="Calibri"/>
                <a:ea typeface="Calibri"/>
                <a:cs typeface="Calibri"/>
                <a:sym typeface="Calibri"/>
              </a:rPr>
              <a:t> de </a:t>
            </a:r>
            <a:r>
              <a:rPr lang="en-US" sz="2000" b="1" dirty="0" err="1">
                <a:solidFill>
                  <a:schemeClr val="dk1"/>
                </a:solidFill>
                <a:latin typeface="Calibri"/>
                <a:ea typeface="Calibri"/>
                <a:cs typeface="Calibri"/>
                <a:sym typeface="Calibri"/>
              </a:rPr>
              <a:t>potentiel</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d'intelligence</a:t>
            </a:r>
            <a:r>
              <a:rPr lang="en-US" sz="2000" b="1" dirty="0">
                <a:solidFill>
                  <a:schemeClr val="dk1"/>
                </a:solidFill>
                <a:latin typeface="Calibri"/>
                <a:ea typeface="Calibri"/>
                <a:cs typeface="Calibri"/>
                <a:sym typeface="Calibri"/>
              </a:rPr>
              <a:t> - ISR </a:t>
            </a:r>
            <a:r>
              <a:rPr lang="en-US" sz="2000" b="1" dirty="0" err="1">
                <a:solidFill>
                  <a:schemeClr val="dk1"/>
                </a:solidFill>
                <a:latin typeface="Calibri"/>
                <a:ea typeface="Calibri"/>
                <a:cs typeface="Calibri"/>
                <a:sym typeface="Calibri"/>
              </a:rPr>
              <a:t>en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utilisant</a:t>
            </a:r>
            <a:r>
              <a:rPr lang="en-US" sz="2000" b="1" dirty="0">
                <a:solidFill>
                  <a:schemeClr val="dk1"/>
                </a:solidFill>
                <a:latin typeface="Calibri"/>
                <a:ea typeface="Calibri"/>
                <a:cs typeface="Calibri"/>
                <a:sym typeface="Calibri"/>
              </a:rPr>
              <a:t> les </a:t>
            </a:r>
            <a:r>
              <a:rPr lang="en-US" sz="2000" b="1" dirty="0" err="1">
                <a:solidFill>
                  <a:schemeClr val="dk1"/>
                </a:solidFill>
                <a:latin typeface="Calibri"/>
                <a:ea typeface="Calibri"/>
                <a:cs typeface="Calibri"/>
                <a:sym typeface="Calibri"/>
              </a:rPr>
              <a:t>deux</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méthodes</a:t>
            </a:r>
            <a:r>
              <a:rPr lang="en-US" sz="2000" b="1" dirty="0">
                <a:solidFill>
                  <a:schemeClr val="dk1"/>
                </a:solidFill>
                <a:latin typeface="Calibri"/>
                <a:ea typeface="Calibri"/>
                <a:cs typeface="Calibri"/>
                <a:sym typeface="Calibri"/>
              </a:rPr>
              <a:t> (A et B)	</a:t>
            </a:r>
            <a:endParaRPr sz="2000" b="1" dirty="0">
              <a:solidFill>
                <a:schemeClr val="dk1"/>
              </a:solidFill>
              <a:latin typeface="Calibri"/>
              <a:ea typeface="Calibri"/>
              <a:cs typeface="Calibri"/>
              <a:sym typeface="Calibri"/>
            </a:endParaRPr>
          </a:p>
        </p:txBody>
      </p:sp>
      <p:sp>
        <p:nvSpPr>
          <p:cNvPr id="534" name="Google Shape;534;p36"/>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535" name="Google Shape;535;p36"/>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37"/>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541" name="Google Shape;541;p37"/>
          <p:cNvSpPr/>
          <p:nvPr/>
        </p:nvSpPr>
        <p:spPr>
          <a:xfrm>
            <a:off x="184053" y="820521"/>
            <a:ext cx="2025106" cy="461665"/>
          </a:xfrm>
          <a:prstGeom prst="rect">
            <a:avLst/>
          </a:prstGeom>
          <a:gradFill>
            <a:gsLst>
              <a:gs pos="0">
                <a:srgbClr val="759336"/>
              </a:gs>
              <a:gs pos="80000">
                <a:srgbClr val="99C247"/>
              </a:gs>
              <a:gs pos="100000">
                <a:srgbClr val="9BC545"/>
              </a:gs>
            </a:gsLst>
            <a:lin ang="16200000" scaled="0"/>
          </a:gradFill>
          <a:ln w="9525" cap="flat" cmpd="sng">
            <a:solidFill>
              <a:srgbClr val="97B853"/>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dirty="0" err="1">
                <a:solidFill>
                  <a:schemeClr val="lt1"/>
                </a:solidFill>
                <a:latin typeface="Calibri"/>
                <a:ea typeface="Calibri"/>
                <a:cs typeface="Calibri"/>
                <a:sym typeface="Calibri"/>
              </a:rPr>
              <a:t>Données</a:t>
            </a:r>
            <a:r>
              <a:rPr lang="en-US" sz="2400" b="1" i="1" dirty="0">
                <a:solidFill>
                  <a:schemeClr val="lt1"/>
                </a:solidFill>
                <a:latin typeface="Calibri"/>
                <a:ea typeface="Calibri"/>
                <a:cs typeface="Calibri"/>
                <a:sym typeface="Calibri"/>
              </a:rPr>
              <a:t> </a:t>
            </a:r>
            <a:r>
              <a:rPr lang="en-US" sz="2400" b="1" i="1" dirty="0" err="1">
                <a:solidFill>
                  <a:schemeClr val="lt1"/>
                </a:solidFill>
                <a:latin typeface="Calibri"/>
                <a:ea typeface="Calibri"/>
                <a:cs typeface="Calibri"/>
                <a:sym typeface="Calibri"/>
              </a:rPr>
              <a:t>disponibles</a:t>
            </a:r>
            <a:endParaRPr sz="2400" dirty="0">
              <a:solidFill>
                <a:schemeClr val="lt1"/>
              </a:solidFill>
              <a:latin typeface="Calibri"/>
              <a:ea typeface="Calibri"/>
              <a:cs typeface="Calibri"/>
              <a:sym typeface="Calibri"/>
            </a:endParaRPr>
          </a:p>
        </p:txBody>
      </p:sp>
      <p:sp>
        <p:nvSpPr>
          <p:cNvPr id="542" name="Google Shape;542;p37"/>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37</a:t>
            </a:fld>
            <a:endParaRPr>
              <a:solidFill>
                <a:schemeClr val="lt1"/>
              </a:solidFill>
            </a:endParaRPr>
          </a:p>
        </p:txBody>
      </p:sp>
      <p:pic>
        <p:nvPicPr>
          <p:cNvPr id="543" name="Google Shape;543;p37"/>
          <p:cNvPicPr preferRelativeResize="0"/>
          <p:nvPr/>
        </p:nvPicPr>
        <p:blipFill rotWithShape="1">
          <a:blip r:embed="rId3">
            <a:alphaModFix/>
          </a:blip>
          <a:srcRect/>
          <a:stretch/>
        </p:blipFill>
        <p:spPr>
          <a:xfrm>
            <a:off x="184053" y="1393094"/>
            <a:ext cx="3754204" cy="4499720"/>
          </a:xfrm>
          <a:prstGeom prst="rect">
            <a:avLst/>
          </a:prstGeom>
          <a:noFill/>
          <a:ln>
            <a:noFill/>
          </a:ln>
        </p:spPr>
      </p:pic>
      <p:pic>
        <p:nvPicPr>
          <p:cNvPr id="544" name="Google Shape;544;p37"/>
          <p:cNvPicPr preferRelativeResize="0"/>
          <p:nvPr/>
        </p:nvPicPr>
        <p:blipFill rotWithShape="1">
          <a:blip r:embed="rId4">
            <a:alphaModFix/>
          </a:blip>
          <a:srcRect/>
          <a:stretch/>
        </p:blipFill>
        <p:spPr>
          <a:xfrm>
            <a:off x="4801322" y="775256"/>
            <a:ext cx="3160880" cy="4969936"/>
          </a:xfrm>
          <a:prstGeom prst="rect">
            <a:avLst/>
          </a:prstGeom>
          <a:noFill/>
          <a:ln>
            <a:noFill/>
          </a:ln>
        </p:spPr>
      </p:pic>
      <p:sp>
        <p:nvSpPr>
          <p:cNvPr id="545" name="Google Shape;545;p37"/>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546" name="Google Shape;546;p37"/>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4"/>
          <p:cNvSpPr txBox="1">
            <a:spLocks noGrp="1"/>
          </p:cNvSpPr>
          <p:nvPr>
            <p:ph type="body" idx="1"/>
          </p:nvPr>
        </p:nvSpPr>
        <p:spPr>
          <a:xfrm>
            <a:off x="457200" y="1036320"/>
            <a:ext cx="8229600" cy="607129"/>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400"/>
              <a:buNone/>
            </a:pPr>
            <a:r>
              <a:rPr lang="en-US" sz="2400" b="1" u="sng">
                <a:latin typeface="Calibri"/>
                <a:ea typeface="Calibri"/>
                <a:cs typeface="Calibri"/>
                <a:sym typeface="Calibri"/>
              </a:rPr>
              <a:t>CONTEXTE</a:t>
            </a:r>
            <a:endParaRPr sz="2400" i="1">
              <a:latin typeface="Calibri"/>
              <a:ea typeface="Calibri"/>
              <a:cs typeface="Calibri"/>
              <a:sym typeface="Calibri"/>
            </a:endParaRPr>
          </a:p>
          <a:p>
            <a:pPr marL="0" lvl="0" indent="0" algn="ctr" rtl="0">
              <a:spcBef>
                <a:spcPts val="480"/>
              </a:spcBef>
              <a:spcAft>
                <a:spcPts val="0"/>
              </a:spcAft>
              <a:buClr>
                <a:schemeClr val="dk1"/>
              </a:buClr>
              <a:buSzPts val="2400"/>
              <a:buNone/>
            </a:pPr>
            <a:endParaRPr sz="2400" b="1" i="1">
              <a:latin typeface="Calibri"/>
              <a:ea typeface="Calibri"/>
              <a:cs typeface="Calibri"/>
              <a:sym typeface="Calibri"/>
            </a:endParaRPr>
          </a:p>
          <a:p>
            <a:pPr marL="0" lvl="0" indent="0" algn="l" rtl="0">
              <a:spcBef>
                <a:spcPts val="200"/>
              </a:spcBef>
              <a:spcAft>
                <a:spcPts val="0"/>
              </a:spcAft>
              <a:buClr>
                <a:schemeClr val="dk1"/>
              </a:buClr>
              <a:buSzPts val="1000"/>
              <a:buNone/>
            </a:pPr>
            <a:endParaRPr sz="1000"/>
          </a:p>
        </p:txBody>
      </p:sp>
      <p:sp>
        <p:nvSpPr>
          <p:cNvPr id="131" name="Google Shape;131;p4"/>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4</a:t>
            </a:fld>
            <a:endParaRPr>
              <a:solidFill>
                <a:schemeClr val="lt1"/>
              </a:solidFill>
            </a:endParaRPr>
          </a:p>
        </p:txBody>
      </p:sp>
      <p:sp>
        <p:nvSpPr>
          <p:cNvPr id="132" name="Google Shape;132;p4"/>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133" name="Google Shape;133;p4"/>
          <p:cNvSpPr/>
          <p:nvPr/>
        </p:nvSpPr>
        <p:spPr>
          <a:xfrm>
            <a:off x="457199" y="1462118"/>
            <a:ext cx="8486776" cy="33239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dirty="0" err="1">
                <a:solidFill>
                  <a:schemeClr val="dk1"/>
                </a:solidFill>
                <a:latin typeface="Calibri"/>
                <a:ea typeface="Calibri"/>
                <a:cs typeface="Calibri"/>
                <a:sym typeface="Calibri"/>
              </a:rPr>
              <a:t>Principales</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caractéristiques</a:t>
            </a:r>
            <a:r>
              <a:rPr lang="en-US" sz="2000" dirty="0">
                <a:solidFill>
                  <a:schemeClr val="dk1"/>
                </a:solidFill>
                <a:latin typeface="Calibri"/>
                <a:ea typeface="Calibri"/>
                <a:cs typeface="Calibri"/>
                <a:sym typeface="Calibri"/>
              </a:rPr>
              <a:t> des </a:t>
            </a:r>
            <a:r>
              <a:rPr lang="en-US" sz="2000" dirty="0" err="1">
                <a:solidFill>
                  <a:schemeClr val="dk1"/>
                </a:solidFill>
                <a:latin typeface="Calibri"/>
                <a:ea typeface="Calibri"/>
                <a:cs typeface="Calibri"/>
                <a:sym typeface="Calibri"/>
              </a:rPr>
              <a:t>bâtiments</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intelligents</a:t>
            </a:r>
            <a:r>
              <a:rPr lang="en-US" sz="2000" dirty="0">
                <a:solidFill>
                  <a:schemeClr val="dk1"/>
                </a:solidFill>
                <a:latin typeface="Calibri"/>
                <a:ea typeface="Calibri"/>
                <a:cs typeface="Calibri"/>
                <a:sym typeface="Calibri"/>
              </a:rPr>
              <a:t> :</a:t>
            </a:r>
            <a:endParaRPr sz="2000" dirty="0">
              <a:solidFill>
                <a:schemeClr val="dk1"/>
              </a:solidFill>
              <a:latin typeface="Calibri"/>
              <a:ea typeface="Calibri"/>
              <a:cs typeface="Calibri"/>
              <a:sym typeface="Calibri"/>
            </a:endParaRPr>
          </a:p>
          <a:p>
            <a:pPr marL="342900" marR="0" lvl="0" indent="-342900" algn="l" rtl="0">
              <a:spcBef>
                <a:spcPts val="1200"/>
              </a:spcBef>
              <a:spcAft>
                <a:spcPts val="0"/>
              </a:spcAft>
              <a:buClr>
                <a:schemeClr val="dk1"/>
              </a:buClr>
              <a:buSzPts val="2400"/>
              <a:buFont typeface="Courier New"/>
              <a:buChar char="o"/>
            </a:pPr>
            <a:r>
              <a:rPr lang="en-US" sz="2000" dirty="0" err="1">
                <a:solidFill>
                  <a:schemeClr val="dk1"/>
                </a:solidFill>
                <a:latin typeface="Calibri"/>
                <a:ea typeface="Calibri"/>
                <a:cs typeface="Calibri"/>
                <a:sym typeface="Calibri"/>
              </a:rPr>
              <a:t>Automatisation</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afin</a:t>
            </a:r>
            <a:r>
              <a:rPr lang="en-US" sz="2000" dirty="0">
                <a:solidFill>
                  <a:schemeClr val="dk1"/>
                </a:solidFill>
                <a:latin typeface="Calibri"/>
                <a:ea typeface="Calibri"/>
                <a:cs typeface="Calibri"/>
                <a:sym typeface="Calibri"/>
              </a:rPr>
              <a:t> de </a:t>
            </a:r>
            <a:r>
              <a:rPr lang="en-US" sz="2000" dirty="0" err="1">
                <a:solidFill>
                  <a:schemeClr val="dk1"/>
                </a:solidFill>
                <a:latin typeface="Calibri"/>
                <a:ea typeface="Calibri"/>
                <a:cs typeface="Calibri"/>
                <a:sym typeface="Calibri"/>
              </a:rPr>
              <a:t>faciliter</a:t>
            </a:r>
            <a:r>
              <a:rPr lang="en-US" sz="2000" dirty="0">
                <a:solidFill>
                  <a:schemeClr val="dk1"/>
                </a:solidFill>
                <a:latin typeface="Calibri"/>
                <a:ea typeface="Calibri"/>
                <a:cs typeface="Calibri"/>
                <a:sym typeface="Calibri"/>
              </a:rPr>
              <a:t> le </a:t>
            </a:r>
            <a:r>
              <a:rPr lang="en-US" sz="2000" dirty="0" err="1">
                <a:solidFill>
                  <a:schemeClr val="dk1"/>
                </a:solidFill>
                <a:latin typeface="Calibri"/>
                <a:ea typeface="Calibri"/>
                <a:cs typeface="Calibri"/>
                <a:sym typeface="Calibri"/>
              </a:rPr>
              <a:t>fonctionnement</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automatique</a:t>
            </a:r>
            <a:r>
              <a:rPr lang="en-US" sz="2000" dirty="0">
                <a:solidFill>
                  <a:schemeClr val="dk1"/>
                </a:solidFill>
                <a:latin typeface="Calibri"/>
                <a:ea typeface="Calibri"/>
                <a:cs typeface="Calibri"/>
                <a:sym typeface="Calibri"/>
              </a:rPr>
              <a:t> des </a:t>
            </a:r>
            <a:r>
              <a:rPr lang="en-US" sz="2000" dirty="0" err="1">
                <a:solidFill>
                  <a:schemeClr val="dk1"/>
                </a:solidFill>
                <a:latin typeface="Calibri"/>
                <a:ea typeface="Calibri"/>
                <a:cs typeface="Calibri"/>
                <a:sym typeface="Calibri"/>
              </a:rPr>
              <a:t>équipements</a:t>
            </a:r>
            <a:r>
              <a:rPr lang="en-US" sz="2000" dirty="0">
                <a:solidFill>
                  <a:schemeClr val="dk1"/>
                </a:solidFill>
                <a:latin typeface="Calibri"/>
                <a:ea typeface="Calibri"/>
                <a:cs typeface="Calibri"/>
                <a:sym typeface="Calibri"/>
              </a:rPr>
              <a:t> et </a:t>
            </a:r>
            <a:r>
              <a:rPr lang="en-US" sz="2000" dirty="0" err="1">
                <a:solidFill>
                  <a:schemeClr val="dk1"/>
                </a:solidFill>
                <a:latin typeface="Calibri"/>
                <a:ea typeface="Calibri"/>
                <a:cs typeface="Calibri"/>
                <a:sym typeface="Calibri"/>
              </a:rPr>
              <a:t>appareils</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ou</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d'exécuter</a:t>
            </a:r>
            <a:r>
              <a:rPr lang="en-US" sz="2000" dirty="0">
                <a:solidFill>
                  <a:schemeClr val="dk1"/>
                </a:solidFill>
                <a:latin typeface="Calibri"/>
                <a:ea typeface="Calibri"/>
                <a:cs typeface="Calibri"/>
                <a:sym typeface="Calibri"/>
              </a:rPr>
              <a:t> des </a:t>
            </a:r>
            <a:r>
              <a:rPr lang="en-US" sz="2000" dirty="0" err="1">
                <a:solidFill>
                  <a:schemeClr val="dk1"/>
                </a:solidFill>
                <a:latin typeface="Calibri"/>
                <a:ea typeface="Calibri"/>
                <a:cs typeface="Calibri"/>
                <a:sym typeface="Calibri"/>
              </a:rPr>
              <a:t>fonctions</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automatiques</a:t>
            </a:r>
            <a:endParaRPr sz="1200" dirty="0"/>
          </a:p>
          <a:p>
            <a:pPr marL="342900" marR="0" lvl="0" indent="-342900" algn="l" rtl="0">
              <a:spcBef>
                <a:spcPts val="0"/>
              </a:spcBef>
              <a:spcAft>
                <a:spcPts val="0"/>
              </a:spcAft>
              <a:buClr>
                <a:schemeClr val="dk1"/>
              </a:buClr>
              <a:buSzPts val="2400"/>
              <a:buFont typeface="Courier New"/>
              <a:buChar char="o"/>
            </a:pPr>
            <a:r>
              <a:rPr lang="en-US" sz="2000" dirty="0">
                <a:solidFill>
                  <a:schemeClr val="dk1"/>
                </a:solidFill>
                <a:latin typeface="Calibri"/>
                <a:ea typeface="Calibri"/>
                <a:cs typeface="Calibri"/>
                <a:sym typeface="Calibri"/>
              </a:rPr>
              <a:t>La </a:t>
            </a:r>
            <a:r>
              <a:rPr lang="en-US" sz="2000" dirty="0" err="1">
                <a:solidFill>
                  <a:schemeClr val="dk1"/>
                </a:solidFill>
                <a:latin typeface="Calibri"/>
                <a:ea typeface="Calibri"/>
                <a:cs typeface="Calibri"/>
                <a:sym typeface="Calibri"/>
              </a:rPr>
              <a:t>multifonctionnalité</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afin</a:t>
            </a:r>
            <a:r>
              <a:rPr lang="en-US" sz="2000" dirty="0">
                <a:solidFill>
                  <a:schemeClr val="dk1"/>
                </a:solidFill>
                <a:latin typeface="Calibri"/>
                <a:ea typeface="Calibri"/>
                <a:cs typeface="Calibri"/>
                <a:sym typeface="Calibri"/>
              </a:rPr>
              <a:t> de </a:t>
            </a:r>
            <a:r>
              <a:rPr lang="en-US" sz="2000" dirty="0" err="1">
                <a:solidFill>
                  <a:schemeClr val="dk1"/>
                </a:solidFill>
                <a:latin typeface="Calibri"/>
                <a:ea typeface="Calibri"/>
                <a:cs typeface="Calibri"/>
                <a:sym typeface="Calibri"/>
              </a:rPr>
              <a:t>permettre</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plusieurs</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fonctions</a:t>
            </a:r>
            <a:r>
              <a:rPr lang="en-US" sz="2000" dirty="0">
                <a:solidFill>
                  <a:schemeClr val="dk1"/>
                </a:solidFill>
                <a:latin typeface="Calibri"/>
                <a:ea typeface="Calibri"/>
                <a:cs typeface="Calibri"/>
                <a:sym typeface="Calibri"/>
              </a:rPr>
              <a:t> </a:t>
            </a:r>
            <a:endParaRPr sz="1200" dirty="0"/>
          </a:p>
          <a:p>
            <a:pPr marL="342900" marR="0" lvl="0" indent="-342900" algn="l" rtl="0">
              <a:spcBef>
                <a:spcPts val="0"/>
              </a:spcBef>
              <a:spcAft>
                <a:spcPts val="0"/>
              </a:spcAft>
              <a:buClr>
                <a:schemeClr val="dk1"/>
              </a:buClr>
              <a:buSzPts val="2400"/>
              <a:buFont typeface="Courier New"/>
              <a:buChar char="o"/>
            </a:pPr>
            <a:r>
              <a:rPr lang="en-US" sz="2000" dirty="0" err="1">
                <a:solidFill>
                  <a:schemeClr val="dk1"/>
                </a:solidFill>
                <a:latin typeface="Calibri"/>
                <a:ea typeface="Calibri"/>
                <a:cs typeface="Calibri"/>
                <a:sym typeface="Calibri"/>
              </a:rPr>
              <a:t>Adaptabilité</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afin</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d'apprendre</a:t>
            </a:r>
            <a:r>
              <a:rPr lang="en-US" sz="2000" dirty="0">
                <a:solidFill>
                  <a:schemeClr val="dk1"/>
                </a:solidFill>
                <a:latin typeface="Calibri"/>
                <a:ea typeface="Calibri"/>
                <a:cs typeface="Calibri"/>
                <a:sym typeface="Calibri"/>
              </a:rPr>
              <a:t>, de </a:t>
            </a:r>
            <a:r>
              <a:rPr lang="en-US" sz="2000" dirty="0" err="1">
                <a:solidFill>
                  <a:schemeClr val="dk1"/>
                </a:solidFill>
                <a:latin typeface="Calibri"/>
                <a:ea typeface="Calibri"/>
                <a:cs typeface="Calibri"/>
                <a:sym typeface="Calibri"/>
              </a:rPr>
              <a:t>prévoir</a:t>
            </a:r>
            <a:r>
              <a:rPr lang="en-US" sz="2000" dirty="0">
                <a:solidFill>
                  <a:schemeClr val="dk1"/>
                </a:solidFill>
                <a:latin typeface="Calibri"/>
                <a:ea typeface="Calibri"/>
                <a:cs typeface="Calibri"/>
                <a:sym typeface="Calibri"/>
              </a:rPr>
              <a:t> et de </a:t>
            </a:r>
            <a:r>
              <a:rPr lang="en-US" sz="2000" dirty="0" err="1">
                <a:solidFill>
                  <a:schemeClr val="dk1"/>
                </a:solidFill>
                <a:latin typeface="Calibri"/>
                <a:ea typeface="Calibri"/>
                <a:cs typeface="Calibri"/>
                <a:sym typeface="Calibri"/>
              </a:rPr>
              <a:t>satisfaire</a:t>
            </a:r>
            <a:r>
              <a:rPr lang="en-US" sz="2000" dirty="0">
                <a:solidFill>
                  <a:schemeClr val="dk1"/>
                </a:solidFill>
                <a:latin typeface="Calibri"/>
                <a:ea typeface="Calibri"/>
                <a:cs typeface="Calibri"/>
                <a:sym typeface="Calibri"/>
              </a:rPr>
              <a:t> les </a:t>
            </a:r>
            <a:r>
              <a:rPr lang="en-US" sz="2000" dirty="0" err="1">
                <a:solidFill>
                  <a:schemeClr val="dk1"/>
                </a:solidFill>
                <a:latin typeface="Calibri"/>
                <a:ea typeface="Calibri"/>
                <a:cs typeface="Calibri"/>
                <a:sym typeface="Calibri"/>
              </a:rPr>
              <a:t>besoins</a:t>
            </a:r>
            <a:r>
              <a:rPr lang="en-US" sz="2000" dirty="0">
                <a:solidFill>
                  <a:schemeClr val="dk1"/>
                </a:solidFill>
                <a:latin typeface="Calibri"/>
                <a:ea typeface="Calibri"/>
                <a:cs typeface="Calibri"/>
                <a:sym typeface="Calibri"/>
              </a:rPr>
              <a:t> des occupants et de </a:t>
            </a:r>
            <a:r>
              <a:rPr lang="en-US" sz="2000" dirty="0" err="1">
                <a:solidFill>
                  <a:schemeClr val="dk1"/>
                </a:solidFill>
                <a:latin typeface="Calibri"/>
                <a:ea typeface="Calibri"/>
                <a:cs typeface="Calibri"/>
                <a:sym typeface="Calibri"/>
              </a:rPr>
              <a:t>minimiser</a:t>
            </a:r>
            <a:r>
              <a:rPr lang="en-US" sz="2000" dirty="0">
                <a:solidFill>
                  <a:schemeClr val="dk1"/>
                </a:solidFill>
                <a:latin typeface="Calibri"/>
                <a:ea typeface="Calibri"/>
                <a:cs typeface="Calibri"/>
                <a:sym typeface="Calibri"/>
              </a:rPr>
              <a:t> les charges de </a:t>
            </a:r>
            <a:r>
              <a:rPr lang="en-US" sz="2000" dirty="0" err="1">
                <a:solidFill>
                  <a:schemeClr val="dk1"/>
                </a:solidFill>
                <a:latin typeface="Calibri"/>
                <a:ea typeface="Calibri"/>
                <a:cs typeface="Calibri"/>
                <a:sym typeface="Calibri"/>
              </a:rPr>
              <a:t>l'environnement</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extérieur</a:t>
            </a:r>
            <a:endParaRPr sz="1200" dirty="0"/>
          </a:p>
          <a:p>
            <a:pPr marL="342900" marR="0" lvl="0" indent="-342900" algn="l" rtl="0">
              <a:spcBef>
                <a:spcPts val="0"/>
              </a:spcBef>
              <a:spcAft>
                <a:spcPts val="0"/>
              </a:spcAft>
              <a:buClr>
                <a:schemeClr val="dk1"/>
              </a:buClr>
              <a:buSzPts val="2400"/>
              <a:buFont typeface="Courier New"/>
              <a:buChar char="o"/>
            </a:pPr>
            <a:r>
              <a:rPr lang="en-US" sz="2000" dirty="0" err="1">
                <a:solidFill>
                  <a:schemeClr val="dk1"/>
                </a:solidFill>
                <a:latin typeface="Calibri"/>
                <a:ea typeface="Calibri"/>
                <a:cs typeface="Calibri"/>
                <a:sym typeface="Calibri"/>
              </a:rPr>
              <a:t>Interactivité</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afin</a:t>
            </a:r>
            <a:r>
              <a:rPr lang="en-US" sz="2000" dirty="0">
                <a:solidFill>
                  <a:schemeClr val="dk1"/>
                </a:solidFill>
                <a:latin typeface="Calibri"/>
                <a:ea typeface="Calibri"/>
                <a:cs typeface="Calibri"/>
                <a:sym typeface="Calibri"/>
              </a:rPr>
              <a:t> de </a:t>
            </a:r>
            <a:r>
              <a:rPr lang="en-US" sz="2000" dirty="0" err="1">
                <a:solidFill>
                  <a:schemeClr val="dk1"/>
                </a:solidFill>
                <a:latin typeface="Calibri"/>
                <a:ea typeface="Calibri"/>
                <a:cs typeface="Calibri"/>
                <a:sym typeface="Calibri"/>
              </a:rPr>
              <a:t>permettre</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l'interaction</a:t>
            </a:r>
            <a:r>
              <a:rPr lang="en-US" sz="2000" dirty="0">
                <a:solidFill>
                  <a:schemeClr val="dk1"/>
                </a:solidFill>
                <a:latin typeface="Calibri"/>
                <a:ea typeface="Calibri"/>
                <a:cs typeface="Calibri"/>
                <a:sym typeface="Calibri"/>
              </a:rPr>
              <a:t> et </a:t>
            </a:r>
            <a:r>
              <a:rPr lang="en-US" sz="2000" dirty="0" err="1">
                <a:solidFill>
                  <a:schemeClr val="dk1"/>
                </a:solidFill>
                <a:latin typeface="Calibri"/>
                <a:ea typeface="Calibri"/>
                <a:cs typeface="Calibri"/>
                <a:sym typeface="Calibri"/>
              </a:rPr>
              <a:t>l'échange</a:t>
            </a:r>
            <a:r>
              <a:rPr lang="en-US" sz="2000" dirty="0">
                <a:solidFill>
                  <a:schemeClr val="dk1"/>
                </a:solidFill>
                <a:latin typeface="Calibri"/>
                <a:ea typeface="Calibri"/>
                <a:cs typeface="Calibri"/>
                <a:sym typeface="Calibri"/>
              </a:rPr>
              <a:t> de </a:t>
            </a:r>
            <a:r>
              <a:rPr lang="en-US" sz="2000" dirty="0" err="1">
                <a:solidFill>
                  <a:schemeClr val="dk1"/>
                </a:solidFill>
                <a:latin typeface="Calibri"/>
                <a:ea typeface="Calibri"/>
                <a:cs typeface="Calibri"/>
                <a:sym typeface="Calibri"/>
              </a:rPr>
              <a:t>données</a:t>
            </a:r>
            <a:r>
              <a:rPr lang="en-US" sz="2000" dirty="0">
                <a:solidFill>
                  <a:schemeClr val="dk1"/>
                </a:solidFill>
                <a:latin typeface="Calibri"/>
                <a:ea typeface="Calibri"/>
                <a:cs typeface="Calibri"/>
                <a:sym typeface="Calibri"/>
              </a:rPr>
              <a:t> entre les occupants et les installations</a:t>
            </a:r>
            <a:endParaRPr sz="1200" dirty="0"/>
          </a:p>
          <a:p>
            <a:pPr marL="342900" marR="0" lvl="0" indent="-342900" algn="l" rtl="0">
              <a:spcBef>
                <a:spcPts val="0"/>
              </a:spcBef>
              <a:spcAft>
                <a:spcPts val="0"/>
              </a:spcAft>
              <a:buClr>
                <a:schemeClr val="dk1"/>
              </a:buClr>
              <a:buSzPts val="2400"/>
              <a:buFont typeface="Courier New"/>
              <a:buChar char="o"/>
            </a:pPr>
            <a:r>
              <a:rPr lang="en-US" sz="2000" dirty="0" err="1">
                <a:solidFill>
                  <a:schemeClr val="dk1"/>
                </a:solidFill>
                <a:latin typeface="Calibri"/>
                <a:ea typeface="Calibri"/>
                <a:cs typeface="Calibri"/>
                <a:sym typeface="Calibri"/>
              </a:rPr>
              <a:t>Efficacité</a:t>
            </a:r>
            <a:r>
              <a:rPr lang="en-US" sz="2000" dirty="0">
                <a:solidFill>
                  <a:schemeClr val="dk1"/>
                </a:solidFill>
                <a:latin typeface="Calibri"/>
                <a:ea typeface="Calibri"/>
                <a:cs typeface="Calibri"/>
                <a:sym typeface="Calibri"/>
              </a:rPr>
              <a:t> pour </a:t>
            </a:r>
            <a:r>
              <a:rPr lang="en-US" sz="2000" dirty="0" err="1">
                <a:solidFill>
                  <a:schemeClr val="dk1"/>
                </a:solidFill>
                <a:latin typeface="Calibri"/>
                <a:ea typeface="Calibri"/>
                <a:cs typeface="Calibri"/>
                <a:sym typeface="Calibri"/>
              </a:rPr>
              <a:t>améliorer</a:t>
            </a:r>
            <a:r>
              <a:rPr lang="en-US" sz="2000" dirty="0">
                <a:solidFill>
                  <a:schemeClr val="dk1"/>
                </a:solidFill>
                <a:latin typeface="Calibri"/>
                <a:ea typeface="Calibri"/>
                <a:cs typeface="Calibri"/>
                <a:sym typeface="Calibri"/>
              </a:rPr>
              <a:t> les performances, </a:t>
            </a:r>
            <a:r>
              <a:rPr lang="en-US" sz="2000" dirty="0" err="1">
                <a:solidFill>
                  <a:schemeClr val="dk1"/>
                </a:solidFill>
                <a:latin typeface="Calibri"/>
                <a:ea typeface="Calibri"/>
                <a:cs typeface="Calibri"/>
                <a:sym typeface="Calibri"/>
              </a:rPr>
              <a:t>réduire</a:t>
            </a:r>
            <a:r>
              <a:rPr lang="en-US" sz="2000" dirty="0">
                <a:solidFill>
                  <a:schemeClr val="dk1"/>
                </a:solidFill>
                <a:latin typeface="Calibri"/>
                <a:ea typeface="Calibri"/>
                <a:cs typeface="Calibri"/>
                <a:sym typeface="Calibri"/>
              </a:rPr>
              <a:t> les </a:t>
            </a:r>
            <a:r>
              <a:rPr lang="en-US" sz="2000" dirty="0" err="1">
                <a:solidFill>
                  <a:schemeClr val="dk1"/>
                </a:solidFill>
                <a:latin typeface="Calibri"/>
                <a:ea typeface="Calibri"/>
                <a:cs typeface="Calibri"/>
                <a:sym typeface="Calibri"/>
              </a:rPr>
              <a:t>coûts</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d'exploitation</a:t>
            </a:r>
            <a:r>
              <a:rPr lang="en-US" sz="2000" dirty="0">
                <a:solidFill>
                  <a:schemeClr val="dk1"/>
                </a:solidFill>
                <a:latin typeface="Calibri"/>
                <a:ea typeface="Calibri"/>
                <a:cs typeface="Calibri"/>
                <a:sym typeface="Calibri"/>
              </a:rPr>
              <a:t> et </a:t>
            </a:r>
            <a:r>
              <a:rPr lang="en-US" sz="2000" dirty="0" err="1">
                <a:solidFill>
                  <a:schemeClr val="dk1"/>
                </a:solidFill>
                <a:latin typeface="Calibri"/>
                <a:ea typeface="Calibri"/>
                <a:cs typeface="Calibri"/>
                <a:sym typeface="Calibri"/>
              </a:rPr>
              <a:t>gagner</a:t>
            </a:r>
            <a:r>
              <a:rPr lang="en-US" sz="2000" dirty="0">
                <a:solidFill>
                  <a:schemeClr val="dk1"/>
                </a:solidFill>
                <a:latin typeface="Calibri"/>
                <a:ea typeface="Calibri"/>
                <a:cs typeface="Calibri"/>
                <a:sym typeface="Calibri"/>
              </a:rPr>
              <a:t> du temps</a:t>
            </a:r>
            <a:endParaRPr sz="2000" dirty="0">
              <a:solidFill>
                <a:schemeClr val="dk1"/>
              </a:solidFill>
              <a:latin typeface="Calibri"/>
              <a:ea typeface="Calibri"/>
              <a:cs typeface="Calibri"/>
              <a:sym typeface="Calibri"/>
            </a:endParaRPr>
          </a:p>
        </p:txBody>
      </p:sp>
      <p:sp>
        <p:nvSpPr>
          <p:cNvPr id="134" name="Google Shape;134;p4"/>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35" name="Google Shape;135;p4"/>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5"/>
          <p:cNvSpPr txBox="1">
            <a:spLocks noGrp="1"/>
          </p:cNvSpPr>
          <p:nvPr>
            <p:ph type="body" idx="1"/>
          </p:nvPr>
        </p:nvSpPr>
        <p:spPr>
          <a:xfrm>
            <a:off x="457200" y="1036320"/>
            <a:ext cx="8229600" cy="607129"/>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400"/>
              <a:buNone/>
            </a:pPr>
            <a:r>
              <a:rPr lang="en-US" sz="2400" b="1" u="sng">
                <a:latin typeface="Calibri"/>
                <a:ea typeface="Calibri"/>
                <a:cs typeface="Calibri"/>
                <a:sym typeface="Calibri"/>
              </a:rPr>
              <a:t>CONTEXTE</a:t>
            </a:r>
            <a:endParaRPr sz="2400" i="1">
              <a:latin typeface="Calibri"/>
              <a:ea typeface="Calibri"/>
              <a:cs typeface="Calibri"/>
              <a:sym typeface="Calibri"/>
            </a:endParaRPr>
          </a:p>
          <a:p>
            <a:pPr marL="0" lvl="0" indent="0" algn="ctr" rtl="0">
              <a:spcBef>
                <a:spcPts val="480"/>
              </a:spcBef>
              <a:spcAft>
                <a:spcPts val="0"/>
              </a:spcAft>
              <a:buClr>
                <a:schemeClr val="dk1"/>
              </a:buClr>
              <a:buSzPts val="2400"/>
              <a:buNone/>
            </a:pPr>
            <a:endParaRPr sz="2400" b="1" i="1">
              <a:latin typeface="Calibri"/>
              <a:ea typeface="Calibri"/>
              <a:cs typeface="Calibri"/>
              <a:sym typeface="Calibri"/>
            </a:endParaRPr>
          </a:p>
          <a:p>
            <a:pPr marL="0" lvl="0" indent="0" algn="l" rtl="0">
              <a:spcBef>
                <a:spcPts val="200"/>
              </a:spcBef>
              <a:spcAft>
                <a:spcPts val="0"/>
              </a:spcAft>
              <a:buClr>
                <a:schemeClr val="dk1"/>
              </a:buClr>
              <a:buSzPts val="1000"/>
              <a:buNone/>
            </a:pPr>
            <a:endParaRPr sz="1000"/>
          </a:p>
        </p:txBody>
      </p:sp>
      <p:sp>
        <p:nvSpPr>
          <p:cNvPr id="141" name="Google Shape;141;p5"/>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5</a:t>
            </a:fld>
            <a:endParaRPr>
              <a:solidFill>
                <a:schemeClr val="lt1"/>
              </a:solidFill>
            </a:endParaRPr>
          </a:p>
        </p:txBody>
      </p:sp>
      <p:sp>
        <p:nvSpPr>
          <p:cNvPr id="142" name="Google Shape;142;p5"/>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143" name="Google Shape;143;p5"/>
          <p:cNvSpPr/>
          <p:nvPr/>
        </p:nvSpPr>
        <p:spPr>
          <a:xfrm>
            <a:off x="457199" y="1462118"/>
            <a:ext cx="8486776" cy="298543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Le concept d'ISR a été adopté par la directive sur la performance énergétique des bâtiments [1] et renforcé par les actes juridiques ultérieurs [2-3] qui font de l'ISR un instrument officiel de l'UE. </a:t>
            </a:r>
            <a:endParaRPr/>
          </a:p>
          <a:p>
            <a:pPr marL="0" marR="0" lvl="0" indent="0" algn="l" rtl="0">
              <a:spcBef>
                <a:spcPts val="1200"/>
              </a:spcBef>
              <a:spcAft>
                <a:spcPts val="0"/>
              </a:spcAft>
              <a:buNone/>
            </a:pPr>
            <a:r>
              <a:rPr lang="en-US" sz="2400">
                <a:solidFill>
                  <a:schemeClr val="dk1"/>
                </a:solidFill>
                <a:latin typeface="Calibri"/>
                <a:ea typeface="Calibri"/>
                <a:cs typeface="Calibri"/>
                <a:sym typeface="Calibri"/>
              </a:rPr>
              <a:t>L'ISR a évolué et évolué pour devenir un système commun de notation de l'UE pour évaluer l'intelligence des bâtiments</a:t>
            </a:r>
            <a:endParaRPr/>
          </a:p>
          <a:p>
            <a:pPr marL="0" marR="0" lvl="0" indent="0" algn="l" rtl="0">
              <a:spcBef>
                <a:spcPts val="1200"/>
              </a:spcBef>
              <a:spcAft>
                <a:spcPts val="0"/>
              </a:spcAft>
              <a:buNone/>
            </a:pPr>
            <a:r>
              <a:rPr lang="en-US" sz="2400">
                <a:solidFill>
                  <a:schemeClr val="dk1"/>
                </a:solidFill>
                <a:latin typeface="Calibri"/>
                <a:ea typeface="Calibri"/>
                <a:cs typeface="Calibri"/>
                <a:sym typeface="Calibri"/>
              </a:rPr>
              <a:t>Actuellement, il s'agit d'un régime facultatif. Toutefois, la proposition de révision de la DPEB adoptée en 2021 prévoit de renforcer encore l’ISR.</a:t>
            </a:r>
            <a:endParaRPr/>
          </a:p>
        </p:txBody>
      </p:sp>
      <p:sp>
        <p:nvSpPr>
          <p:cNvPr id="144" name="Google Shape;144;p5"/>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45" name="Google Shape;145;p5"/>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graphicFrame>
        <p:nvGraphicFramePr>
          <p:cNvPr id="150" name="Google Shape;150;p6"/>
          <p:cNvGraphicFramePr/>
          <p:nvPr/>
        </p:nvGraphicFramePr>
        <p:xfrm>
          <a:off x="421630" y="1624580"/>
          <a:ext cx="8182275" cy="2651780"/>
        </p:xfrm>
        <a:graphic>
          <a:graphicData uri="http://schemas.openxmlformats.org/drawingml/2006/table">
            <a:tbl>
              <a:tblPr firstRow="1" bandRow="1">
                <a:noFill/>
                <a:tableStyleId>{E0CF7450-9565-4B2A-95AD-CC20E7FDD6CA}</a:tableStyleId>
              </a:tblPr>
              <a:tblGrid>
                <a:gridCol w="2969750">
                  <a:extLst>
                    <a:ext uri="{9D8B030D-6E8A-4147-A177-3AD203B41FA5}">
                      <a16:colId xmlns:a16="http://schemas.microsoft.com/office/drawing/2014/main" val="20000"/>
                    </a:ext>
                  </a:extLst>
                </a:gridCol>
                <a:gridCol w="1998800">
                  <a:extLst>
                    <a:ext uri="{9D8B030D-6E8A-4147-A177-3AD203B41FA5}">
                      <a16:colId xmlns:a16="http://schemas.microsoft.com/office/drawing/2014/main" val="20001"/>
                    </a:ext>
                  </a:extLst>
                </a:gridCol>
                <a:gridCol w="1584175">
                  <a:extLst>
                    <a:ext uri="{9D8B030D-6E8A-4147-A177-3AD203B41FA5}">
                      <a16:colId xmlns:a16="http://schemas.microsoft.com/office/drawing/2014/main" val="20002"/>
                    </a:ext>
                  </a:extLst>
                </a:gridCol>
                <a:gridCol w="1629550">
                  <a:extLst>
                    <a:ext uri="{9D8B030D-6E8A-4147-A177-3AD203B41FA5}">
                      <a16:colId xmlns:a16="http://schemas.microsoft.com/office/drawing/2014/main" val="20003"/>
                    </a:ext>
                  </a:extLst>
                </a:gridCol>
              </a:tblGrid>
              <a:tr h="324450">
                <a:tc>
                  <a:txBody>
                    <a:bodyPr/>
                    <a:lstStyle/>
                    <a:p>
                      <a:pPr marL="0" marR="0" lvl="0" indent="0" algn="l" rtl="0">
                        <a:spcBef>
                          <a:spcPts val="0"/>
                        </a:spcBef>
                        <a:spcAft>
                          <a:spcPts val="0"/>
                        </a:spcAft>
                        <a:buNone/>
                      </a:pPr>
                      <a:r>
                        <a:rPr lang="en-US" sz="1800" u="none" strike="noStrike" cap="none"/>
                        <a:t>Description</a:t>
                      </a:r>
                      <a:endParaRPr sz="1800"/>
                    </a:p>
                  </a:txBody>
                  <a:tcPr marL="91450" marR="91450" marT="45725" marB="45725"/>
                </a:tc>
                <a:tc>
                  <a:txBody>
                    <a:bodyPr/>
                    <a:lstStyle/>
                    <a:p>
                      <a:pPr marL="0" marR="0" lvl="0" indent="0" algn="ctr" rtl="0">
                        <a:spcBef>
                          <a:spcPts val="0"/>
                        </a:spcBef>
                        <a:spcAft>
                          <a:spcPts val="0"/>
                        </a:spcAft>
                        <a:buNone/>
                      </a:pPr>
                      <a:r>
                        <a:rPr lang="en-US" sz="1800"/>
                        <a:t>Unité</a:t>
                      </a:r>
                      <a:endParaRPr sz="1800"/>
                    </a:p>
                  </a:txBody>
                  <a:tcPr marL="91450" marR="91450" marT="45725" marB="45725"/>
                </a:tc>
                <a:tc>
                  <a:txBody>
                    <a:bodyPr/>
                    <a:lstStyle/>
                    <a:p>
                      <a:pPr marL="0" marR="0" lvl="0" indent="0" algn="l" rtl="0">
                        <a:spcBef>
                          <a:spcPts val="0"/>
                        </a:spcBef>
                        <a:spcAft>
                          <a:spcPts val="0"/>
                        </a:spcAft>
                        <a:buNone/>
                      </a:pPr>
                      <a:r>
                        <a:rPr lang="en-US" sz="1800"/>
                        <a:t>Étape du projet</a:t>
                      </a:r>
                      <a:endParaRPr sz="1800"/>
                    </a:p>
                  </a:txBody>
                  <a:tcPr marL="91450" marR="91450" marT="45725" marB="45725"/>
                </a:tc>
                <a:tc>
                  <a:txBody>
                    <a:bodyPr/>
                    <a:lstStyle/>
                    <a:p>
                      <a:pPr marL="0" marR="0" lvl="0" indent="0" algn="l" rtl="0">
                        <a:spcBef>
                          <a:spcPts val="0"/>
                        </a:spcBef>
                        <a:spcAft>
                          <a:spcPts val="0"/>
                        </a:spcAft>
                        <a:buNone/>
                      </a:pPr>
                      <a:r>
                        <a:rPr lang="en-US" sz="1800"/>
                        <a:t>Source de données</a:t>
                      </a:r>
                      <a:endParaRPr sz="1800"/>
                    </a:p>
                  </a:txBody>
                  <a:tcPr marL="91450" marR="91450" marT="45725" marB="45725"/>
                </a:tc>
                <a:extLst>
                  <a:ext uri="{0D108BD9-81ED-4DB2-BD59-A6C34878D82A}">
                    <a16:rowId xmlns:a16="http://schemas.microsoft.com/office/drawing/2014/main" val="10000"/>
                  </a:ext>
                </a:extLst>
              </a:tr>
              <a:tr h="1447500">
                <a:tc>
                  <a:txBody>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Préparation intelligente totale des bâtiments pour répondre aux besoins des occupants, optimiser la performance énergétique et interagir avec les réseaux énergétiques</a:t>
                      </a:r>
                      <a:endParaRPr sz="1800" u="none" strike="noStrike">
                        <a:solidFill>
                          <a:srgbClr val="FF0000"/>
                        </a:solidFill>
                        <a:latin typeface="Calibri"/>
                        <a:ea typeface="Calibri"/>
                        <a:cs typeface="Calibri"/>
                        <a:sym typeface="Calibri"/>
                      </a:endParaRPr>
                    </a:p>
                  </a:txBody>
                  <a:tcPr marL="91450" marR="91450" marT="45725" marB="45725" anchor="ctr"/>
                </a:tc>
                <a:tc>
                  <a:txBody>
                    <a:bodyPr/>
                    <a:lstStyle/>
                    <a:p>
                      <a:pPr marL="0" marR="0" lvl="0" indent="0" algn="ctr" rtl="0">
                        <a:spcBef>
                          <a:spcPts val="0"/>
                        </a:spcBef>
                        <a:spcAft>
                          <a:spcPts val="0"/>
                        </a:spcAft>
                        <a:buNone/>
                      </a:pPr>
                      <a:r>
                        <a:rPr lang="en-US" sz="1800"/>
                        <a:t>%</a:t>
                      </a:r>
                      <a:endParaRPr sz="1800">
                        <a:solidFill>
                          <a:schemeClr val="dk1"/>
                        </a:solidFill>
                        <a:latin typeface="Calibri"/>
                        <a:ea typeface="Calibri"/>
                        <a:cs typeface="Calibri"/>
                        <a:sym typeface="Calibri"/>
                      </a:endParaRPr>
                    </a:p>
                  </a:txBody>
                  <a:tcPr marL="91450" marR="91450" marT="45725" marB="45725" anchor="ctr"/>
                </a:tc>
                <a:tc>
                  <a:txBody>
                    <a:bodyPr/>
                    <a:lstStyle/>
                    <a:p>
                      <a:pPr marL="0" marR="0" lvl="0" indent="0" algn="l" rtl="0">
                        <a:spcBef>
                          <a:spcPts val="0"/>
                        </a:spcBef>
                        <a:spcAft>
                          <a:spcPts val="0"/>
                        </a:spcAft>
                        <a:buNone/>
                      </a:pPr>
                      <a:r>
                        <a:rPr lang="en-US" sz="1800"/>
                        <a:t>Conception</a:t>
                      </a:r>
                      <a:endParaRPr/>
                    </a:p>
                    <a:p>
                      <a:pPr marL="0" marR="0" lvl="0" indent="0" algn="l" rtl="0">
                        <a:spcBef>
                          <a:spcPts val="0"/>
                        </a:spcBef>
                        <a:spcAft>
                          <a:spcPts val="0"/>
                        </a:spcAft>
                        <a:buNone/>
                      </a:pPr>
                      <a:r>
                        <a:rPr lang="en-US" sz="1800"/>
                        <a:t>__________</a:t>
                      </a:r>
                      <a:endParaRPr/>
                    </a:p>
                    <a:p>
                      <a:pPr marL="0" marR="0" lvl="0" indent="0" algn="l" rtl="0">
                        <a:spcBef>
                          <a:spcPts val="0"/>
                        </a:spcBef>
                        <a:spcAft>
                          <a:spcPts val="0"/>
                        </a:spcAft>
                        <a:buNone/>
                      </a:pPr>
                      <a:endParaRPr sz="1800"/>
                    </a:p>
                    <a:p>
                      <a:pPr marL="0" marR="0" lvl="0" indent="0" algn="l" rtl="0">
                        <a:spcBef>
                          <a:spcPts val="0"/>
                        </a:spcBef>
                        <a:spcAft>
                          <a:spcPts val="0"/>
                        </a:spcAft>
                        <a:buNone/>
                      </a:pPr>
                      <a:r>
                        <a:rPr lang="en-US" sz="1800" u="none" strike="noStrike"/>
                        <a:t>Occupation</a:t>
                      </a:r>
                      <a:endParaRPr sz="1800" u="none" strike="noStrike">
                        <a:solidFill>
                          <a:schemeClr val="dk1"/>
                        </a:solidFill>
                        <a:latin typeface="Calibri"/>
                        <a:ea typeface="Calibri"/>
                        <a:cs typeface="Calibri"/>
                        <a:sym typeface="Calibri"/>
                      </a:endParaRPr>
                    </a:p>
                  </a:txBody>
                  <a:tcPr marL="91450" marR="91450" marT="45725" marB="45725" anchor="ctr"/>
                </a:tc>
                <a:tc>
                  <a:txBody>
                    <a:bodyPr/>
                    <a:lstStyle/>
                    <a:p>
                      <a:pPr marL="0" marR="0" lvl="0" indent="0" algn="l" rtl="0">
                        <a:spcBef>
                          <a:spcPts val="0"/>
                        </a:spcBef>
                        <a:spcAft>
                          <a:spcPts val="0"/>
                        </a:spcAft>
                        <a:buNone/>
                      </a:pPr>
                      <a:r>
                        <a:rPr lang="en-US" sz="1800"/>
                        <a:t>Estimation</a:t>
                      </a:r>
                      <a:endParaRPr/>
                    </a:p>
                    <a:p>
                      <a:pPr marL="0" marR="0" lvl="0" indent="0" algn="l" rtl="0">
                        <a:spcBef>
                          <a:spcPts val="0"/>
                        </a:spcBef>
                        <a:spcAft>
                          <a:spcPts val="0"/>
                        </a:spcAft>
                        <a:buNone/>
                      </a:pPr>
                      <a:r>
                        <a:rPr lang="en-US" sz="1800"/>
                        <a:t>__________</a:t>
                      </a:r>
                      <a:endParaRPr/>
                    </a:p>
                    <a:p>
                      <a:pPr marL="0" marR="0" lvl="0" indent="0" algn="l" rtl="0">
                        <a:spcBef>
                          <a:spcPts val="0"/>
                        </a:spcBef>
                        <a:spcAft>
                          <a:spcPts val="0"/>
                        </a:spcAft>
                        <a:buNone/>
                      </a:pPr>
                      <a:endParaRPr sz="1800"/>
                    </a:p>
                    <a:p>
                      <a:pPr marL="0" marR="0" lvl="0" indent="0" algn="l" rtl="0">
                        <a:lnSpc>
                          <a:spcPct val="100000"/>
                        </a:lnSpc>
                        <a:spcBef>
                          <a:spcPts val="0"/>
                        </a:spcBef>
                        <a:spcAft>
                          <a:spcPts val="0"/>
                        </a:spcAft>
                        <a:buClr>
                          <a:schemeClr val="dk1"/>
                        </a:buClr>
                        <a:buSzPts val="1800"/>
                        <a:buFont typeface="Calibri"/>
                        <a:buNone/>
                      </a:pPr>
                      <a:r>
                        <a:rPr lang="en-US" sz="1800"/>
                        <a:t>Estimation</a:t>
                      </a:r>
                      <a:endParaRPr/>
                    </a:p>
                  </a:txBody>
                  <a:tcPr marL="91450" marR="91450" marT="45725" marB="45725" anchor="ctr"/>
                </a:tc>
                <a:extLst>
                  <a:ext uri="{0D108BD9-81ED-4DB2-BD59-A6C34878D82A}">
                    <a16:rowId xmlns:a16="http://schemas.microsoft.com/office/drawing/2014/main" val="10001"/>
                  </a:ext>
                </a:extLst>
              </a:tr>
            </a:tbl>
          </a:graphicData>
        </a:graphic>
      </p:graphicFrame>
      <p:sp>
        <p:nvSpPr>
          <p:cNvPr id="151" name="Google Shape;151;p6"/>
          <p:cNvSpPr txBox="1"/>
          <p:nvPr/>
        </p:nvSpPr>
        <p:spPr>
          <a:xfrm>
            <a:off x="268224" y="902208"/>
            <a:ext cx="7840606" cy="529777"/>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2400"/>
              <a:buFont typeface="Arial"/>
              <a:buNone/>
            </a:pPr>
            <a:r>
              <a:rPr lang="en-US" sz="2400" b="1" u="sng">
                <a:solidFill>
                  <a:schemeClr val="dk1"/>
                </a:solidFill>
                <a:latin typeface="Calibri"/>
                <a:ea typeface="Calibri"/>
                <a:cs typeface="Calibri"/>
                <a:sym typeface="Calibri"/>
              </a:rPr>
              <a:t>INDICATEUR</a:t>
            </a:r>
            <a:r>
              <a:rPr lang="en-US" sz="2400" b="1">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p:txBody>
      </p:sp>
      <p:sp>
        <p:nvSpPr>
          <p:cNvPr id="152" name="Google Shape;152;p6"/>
          <p:cNvSpPr txBox="1">
            <a:spLocks noGrp="1"/>
          </p:cNvSpPr>
          <p:nvPr>
            <p:ph type="title"/>
          </p:nvPr>
        </p:nvSpPr>
        <p:spPr>
          <a:xfrm>
            <a:off x="0" y="0"/>
            <a:ext cx="9144000" cy="709613"/>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153" name="Google Shape;153;p6"/>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6</a:t>
            </a:fld>
            <a:endParaRPr>
              <a:solidFill>
                <a:schemeClr val="lt1"/>
              </a:solidFill>
            </a:endParaRPr>
          </a:p>
        </p:txBody>
      </p:sp>
      <p:sp>
        <p:nvSpPr>
          <p:cNvPr id="154" name="Google Shape;154;p6"/>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55" name="Google Shape;155;p6"/>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7"/>
          <p:cNvSpPr txBox="1">
            <a:spLocks noGrp="1"/>
          </p:cNvSpPr>
          <p:nvPr>
            <p:ph type="body" idx="1"/>
          </p:nvPr>
        </p:nvSpPr>
        <p:spPr>
          <a:xfrm>
            <a:off x="362712" y="1121664"/>
            <a:ext cx="8418576" cy="448246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400"/>
              <a:buNone/>
            </a:pPr>
            <a:r>
              <a:rPr lang="en-US" sz="2400" b="1" u="sng" dirty="0"/>
              <a:t>OBJECTIF</a:t>
            </a:r>
            <a:endParaRPr dirty="0"/>
          </a:p>
          <a:p>
            <a:pPr marL="0" lvl="0" indent="0" algn="just" rtl="0">
              <a:spcBef>
                <a:spcPts val="1200"/>
              </a:spcBef>
              <a:spcAft>
                <a:spcPts val="0"/>
              </a:spcAft>
              <a:buClr>
                <a:schemeClr val="dk1"/>
              </a:buClr>
              <a:buSzPts val="2400"/>
              <a:buNone/>
            </a:pPr>
            <a:r>
              <a:rPr lang="en-US" sz="2000" dirty="0" err="1">
                <a:latin typeface="Calibri"/>
                <a:ea typeface="Calibri"/>
                <a:cs typeface="Calibri"/>
                <a:sym typeface="Calibri"/>
              </a:rPr>
              <a:t>Atteindre</a:t>
            </a:r>
            <a:r>
              <a:rPr lang="en-US" sz="2000" dirty="0">
                <a:latin typeface="Calibri"/>
                <a:ea typeface="Calibri"/>
                <a:cs typeface="Calibri"/>
                <a:sym typeface="Calibri"/>
              </a:rPr>
              <a:t> des </a:t>
            </a:r>
            <a:r>
              <a:rPr lang="en-US" sz="2000" dirty="0" err="1">
                <a:latin typeface="Calibri"/>
                <a:ea typeface="Calibri"/>
                <a:cs typeface="Calibri"/>
                <a:sym typeface="Calibri"/>
              </a:rPr>
              <a:t>environnements</a:t>
            </a:r>
            <a:r>
              <a:rPr lang="en-US" sz="2000" dirty="0">
                <a:latin typeface="Calibri"/>
                <a:ea typeface="Calibri"/>
                <a:cs typeface="Calibri"/>
                <a:sym typeface="Calibri"/>
              </a:rPr>
              <a:t> </a:t>
            </a:r>
            <a:r>
              <a:rPr lang="en-US" sz="2000" dirty="0" err="1">
                <a:latin typeface="Calibri"/>
                <a:ea typeface="Calibri"/>
                <a:cs typeface="Calibri"/>
                <a:sym typeface="Calibri"/>
              </a:rPr>
              <a:t>intérieurs</a:t>
            </a:r>
            <a:r>
              <a:rPr lang="en-US" sz="2000" dirty="0">
                <a:latin typeface="Calibri"/>
                <a:ea typeface="Calibri"/>
                <a:cs typeface="Calibri"/>
                <a:sym typeface="Calibri"/>
              </a:rPr>
              <a:t> plus </a:t>
            </a:r>
            <a:r>
              <a:rPr lang="en-US" sz="2000" dirty="0" err="1">
                <a:latin typeface="Calibri"/>
                <a:ea typeface="Calibri"/>
                <a:cs typeface="Calibri"/>
                <a:sym typeface="Calibri"/>
              </a:rPr>
              <a:t>économes</a:t>
            </a:r>
            <a:r>
              <a:rPr lang="en-US" sz="2000" dirty="0">
                <a:latin typeface="Calibri"/>
                <a:ea typeface="Calibri"/>
                <a:cs typeface="Calibri"/>
                <a:sym typeface="Calibri"/>
              </a:rPr>
              <a:t> </a:t>
            </a:r>
            <a:r>
              <a:rPr lang="en-US" sz="2000" dirty="0" err="1">
                <a:latin typeface="Calibri"/>
                <a:ea typeface="Calibri"/>
                <a:cs typeface="Calibri"/>
                <a:sym typeface="Calibri"/>
              </a:rPr>
              <a:t>en</a:t>
            </a:r>
            <a:r>
              <a:rPr lang="en-US" sz="2000" dirty="0">
                <a:latin typeface="Calibri"/>
                <a:ea typeface="Calibri"/>
                <a:cs typeface="Calibri"/>
                <a:sym typeface="Calibri"/>
              </a:rPr>
              <a:t> </a:t>
            </a:r>
            <a:r>
              <a:rPr lang="en-US" sz="2000" dirty="0" err="1">
                <a:latin typeface="Calibri"/>
                <a:ea typeface="Calibri"/>
                <a:cs typeface="Calibri"/>
                <a:sym typeface="Calibri"/>
              </a:rPr>
              <a:t>énergie</a:t>
            </a:r>
            <a:r>
              <a:rPr lang="en-US" sz="2000" dirty="0">
                <a:latin typeface="Calibri"/>
                <a:ea typeface="Calibri"/>
                <a:cs typeface="Calibri"/>
                <a:sym typeface="Calibri"/>
              </a:rPr>
              <a:t>, plus </a:t>
            </a:r>
            <a:r>
              <a:rPr lang="en-US" sz="2000" dirty="0" err="1">
                <a:latin typeface="Calibri"/>
                <a:ea typeface="Calibri"/>
                <a:cs typeface="Calibri"/>
                <a:sym typeface="Calibri"/>
              </a:rPr>
              <a:t>écologiques</a:t>
            </a:r>
            <a:r>
              <a:rPr lang="en-US" sz="2000" dirty="0">
                <a:latin typeface="Calibri"/>
                <a:ea typeface="Calibri"/>
                <a:cs typeface="Calibri"/>
                <a:sym typeface="Calibri"/>
              </a:rPr>
              <a:t>, plus </a:t>
            </a:r>
            <a:r>
              <a:rPr lang="en-US" sz="2000" dirty="0" err="1">
                <a:latin typeface="Calibri"/>
                <a:ea typeface="Calibri"/>
                <a:cs typeface="Calibri"/>
                <a:sym typeface="Calibri"/>
              </a:rPr>
              <a:t>sains</a:t>
            </a:r>
            <a:r>
              <a:rPr lang="en-US" sz="2000" dirty="0">
                <a:latin typeface="Calibri"/>
                <a:ea typeface="Calibri"/>
                <a:cs typeface="Calibri"/>
                <a:sym typeface="Calibri"/>
              </a:rPr>
              <a:t> et plus </a:t>
            </a:r>
            <a:r>
              <a:rPr lang="en-US" sz="2000" dirty="0" err="1">
                <a:latin typeface="Calibri"/>
                <a:ea typeface="Calibri"/>
                <a:cs typeface="Calibri"/>
                <a:sym typeface="Calibri"/>
              </a:rPr>
              <a:t>confortables</a:t>
            </a:r>
            <a:r>
              <a:rPr lang="en-US" sz="2000" dirty="0">
                <a:latin typeface="Calibri"/>
                <a:ea typeface="Calibri"/>
                <a:cs typeface="Calibri"/>
                <a:sym typeface="Calibri"/>
              </a:rPr>
              <a:t>.</a:t>
            </a:r>
            <a:endParaRPr sz="2800" dirty="0"/>
          </a:p>
          <a:p>
            <a:pPr marL="0" lvl="0" indent="0" algn="just" rtl="0">
              <a:spcBef>
                <a:spcPts val="1200"/>
              </a:spcBef>
              <a:spcAft>
                <a:spcPts val="0"/>
              </a:spcAft>
              <a:buClr>
                <a:schemeClr val="dk1"/>
              </a:buClr>
              <a:buSzPts val="2400"/>
              <a:buNone/>
            </a:pPr>
            <a:r>
              <a:rPr lang="en-US" sz="2000" dirty="0" err="1">
                <a:latin typeface="Calibri"/>
                <a:ea typeface="Calibri"/>
                <a:cs typeface="Calibri"/>
                <a:sym typeface="Calibri"/>
              </a:rPr>
              <a:t>Évalue</a:t>
            </a:r>
            <a:r>
              <a:rPr lang="en-US" sz="2000" dirty="0">
                <a:latin typeface="Calibri"/>
                <a:ea typeface="Calibri"/>
                <a:cs typeface="Calibri"/>
                <a:sym typeface="Calibri"/>
              </a:rPr>
              <a:t> </a:t>
            </a:r>
            <a:r>
              <a:rPr lang="en-US" sz="2000" dirty="0" err="1">
                <a:latin typeface="Calibri"/>
                <a:ea typeface="Calibri"/>
                <a:cs typeface="Calibri"/>
                <a:sym typeface="Calibri"/>
              </a:rPr>
              <a:t>l'intelligence</a:t>
            </a:r>
            <a:r>
              <a:rPr lang="en-US" sz="2000" dirty="0">
                <a:latin typeface="Calibri"/>
                <a:ea typeface="Calibri"/>
                <a:cs typeface="Calibri"/>
                <a:sym typeface="Calibri"/>
              </a:rPr>
              <a:t> d'un </a:t>
            </a:r>
            <a:r>
              <a:rPr lang="en-US" sz="2000" dirty="0" err="1">
                <a:latin typeface="Calibri"/>
                <a:ea typeface="Calibri"/>
                <a:cs typeface="Calibri"/>
                <a:sym typeface="Calibri"/>
              </a:rPr>
              <a:t>bâtiment</a:t>
            </a:r>
            <a:r>
              <a:rPr lang="en-US" sz="2000" dirty="0">
                <a:latin typeface="Calibri"/>
                <a:ea typeface="Calibri"/>
                <a:cs typeface="Calibri"/>
                <a:sym typeface="Calibri"/>
              </a:rPr>
              <a:t> </a:t>
            </a:r>
            <a:r>
              <a:rPr lang="en-US" sz="2000" dirty="0" err="1">
                <a:latin typeface="Calibri"/>
                <a:ea typeface="Calibri"/>
                <a:cs typeface="Calibri"/>
                <a:sym typeface="Calibri"/>
              </a:rPr>
              <a:t>en</a:t>
            </a:r>
            <a:r>
              <a:rPr lang="en-US" sz="2000" dirty="0">
                <a:latin typeface="Calibri"/>
                <a:ea typeface="Calibri"/>
                <a:cs typeface="Calibri"/>
                <a:sym typeface="Calibri"/>
              </a:rPr>
              <a:t> </a:t>
            </a:r>
            <a:r>
              <a:rPr lang="en-US" sz="2000" dirty="0" err="1">
                <a:latin typeface="Calibri"/>
                <a:ea typeface="Calibri"/>
                <a:cs typeface="Calibri"/>
                <a:sym typeface="Calibri"/>
              </a:rPr>
              <a:t>termes</a:t>
            </a:r>
            <a:r>
              <a:rPr lang="en-US" sz="2000" dirty="0">
                <a:latin typeface="Calibri"/>
                <a:ea typeface="Calibri"/>
                <a:cs typeface="Calibri"/>
                <a:sym typeface="Calibri"/>
              </a:rPr>
              <a:t> de :</a:t>
            </a:r>
            <a:endParaRPr sz="2800" dirty="0"/>
          </a:p>
          <a:p>
            <a:pPr marL="457200" lvl="0" indent="-457200" algn="just" rtl="0">
              <a:spcBef>
                <a:spcPts val="1200"/>
              </a:spcBef>
              <a:spcAft>
                <a:spcPts val="0"/>
              </a:spcAft>
              <a:buClr>
                <a:schemeClr val="dk1"/>
              </a:buClr>
              <a:buSzPts val="2400"/>
              <a:buFont typeface="Calibri"/>
              <a:buAutoNum type="arabicPeriod"/>
            </a:pPr>
            <a:r>
              <a:rPr lang="en-US" sz="2000" dirty="0" err="1">
                <a:latin typeface="Calibri"/>
                <a:ea typeface="Calibri"/>
                <a:cs typeface="Calibri"/>
                <a:sym typeface="Calibri"/>
              </a:rPr>
              <a:t>Répondre</a:t>
            </a:r>
            <a:r>
              <a:rPr lang="en-US" sz="2000" dirty="0">
                <a:latin typeface="Calibri"/>
                <a:ea typeface="Calibri"/>
                <a:cs typeface="Calibri"/>
                <a:sym typeface="Calibri"/>
              </a:rPr>
              <a:t> aux </a:t>
            </a:r>
            <a:r>
              <a:rPr lang="en-US" sz="2000" dirty="0" err="1">
                <a:latin typeface="Calibri"/>
                <a:ea typeface="Calibri"/>
                <a:cs typeface="Calibri"/>
                <a:sym typeface="Calibri"/>
              </a:rPr>
              <a:t>besoins</a:t>
            </a:r>
            <a:r>
              <a:rPr lang="en-US" sz="2000" dirty="0">
                <a:latin typeface="Calibri"/>
                <a:ea typeface="Calibri"/>
                <a:cs typeface="Calibri"/>
                <a:sym typeface="Calibri"/>
              </a:rPr>
              <a:t> de </a:t>
            </a:r>
            <a:r>
              <a:rPr lang="en-US" sz="2000" dirty="0" err="1">
                <a:latin typeface="Calibri"/>
                <a:ea typeface="Calibri"/>
                <a:cs typeface="Calibri"/>
                <a:sym typeface="Calibri"/>
              </a:rPr>
              <a:t>l'occupant</a:t>
            </a:r>
            <a:r>
              <a:rPr lang="en-US" sz="2000" dirty="0">
                <a:latin typeface="Calibri"/>
                <a:ea typeface="Calibri"/>
                <a:cs typeface="Calibri"/>
                <a:sym typeface="Calibri"/>
              </a:rPr>
              <a:t> (santé, </a:t>
            </a:r>
            <a:r>
              <a:rPr lang="en-US" sz="2000" dirty="0" err="1">
                <a:latin typeface="Calibri"/>
                <a:ea typeface="Calibri"/>
                <a:cs typeface="Calibri"/>
                <a:sym typeface="Calibri"/>
              </a:rPr>
              <a:t>confort</a:t>
            </a:r>
            <a:r>
              <a:rPr lang="en-US" sz="2000" dirty="0">
                <a:latin typeface="Calibri"/>
                <a:ea typeface="Calibri"/>
                <a:cs typeface="Calibri"/>
                <a:sym typeface="Calibri"/>
              </a:rPr>
              <a:t>, </a:t>
            </a:r>
            <a:r>
              <a:rPr lang="en-US" sz="2000" dirty="0" err="1">
                <a:latin typeface="Calibri"/>
                <a:ea typeface="Calibri"/>
                <a:cs typeface="Calibri"/>
                <a:sym typeface="Calibri"/>
              </a:rPr>
              <a:t>bien-être</a:t>
            </a:r>
            <a:r>
              <a:rPr lang="en-US" sz="2000" dirty="0">
                <a:latin typeface="Calibri"/>
                <a:ea typeface="Calibri"/>
                <a:cs typeface="Calibri"/>
                <a:sym typeface="Calibri"/>
              </a:rPr>
              <a:t>, etc.)</a:t>
            </a:r>
            <a:endParaRPr sz="2800" dirty="0"/>
          </a:p>
          <a:p>
            <a:pPr marL="457200" lvl="0" indent="-457200" algn="just" rtl="0">
              <a:spcBef>
                <a:spcPts val="1200"/>
              </a:spcBef>
              <a:spcAft>
                <a:spcPts val="0"/>
              </a:spcAft>
              <a:buClr>
                <a:schemeClr val="dk1"/>
              </a:buClr>
              <a:buSzPts val="2400"/>
              <a:buFont typeface="Calibri"/>
              <a:buAutoNum type="arabicPeriod"/>
            </a:pPr>
            <a:r>
              <a:rPr lang="en-US" sz="2000" dirty="0" err="1">
                <a:latin typeface="Calibri"/>
                <a:ea typeface="Calibri"/>
                <a:cs typeface="Calibri"/>
                <a:sym typeface="Calibri"/>
              </a:rPr>
              <a:t>Utilisation</a:t>
            </a:r>
            <a:r>
              <a:rPr lang="en-US" sz="2000" dirty="0">
                <a:latin typeface="Calibri"/>
                <a:ea typeface="Calibri"/>
                <a:cs typeface="Calibri"/>
                <a:sym typeface="Calibri"/>
              </a:rPr>
              <a:t> de </a:t>
            </a:r>
            <a:r>
              <a:rPr lang="en-US" sz="2000" dirty="0" err="1">
                <a:latin typeface="Calibri"/>
                <a:ea typeface="Calibri"/>
                <a:cs typeface="Calibri"/>
                <a:sym typeface="Calibri"/>
              </a:rPr>
              <a:t>stratégies</a:t>
            </a:r>
            <a:r>
              <a:rPr lang="en-US" sz="2000" dirty="0">
                <a:latin typeface="Calibri"/>
                <a:ea typeface="Calibri"/>
                <a:cs typeface="Calibri"/>
                <a:sym typeface="Calibri"/>
              </a:rPr>
              <a:t> de </a:t>
            </a:r>
            <a:r>
              <a:rPr lang="en-US" sz="2000" dirty="0" err="1">
                <a:latin typeface="Calibri"/>
                <a:ea typeface="Calibri"/>
                <a:cs typeface="Calibri"/>
                <a:sym typeface="Calibri"/>
              </a:rPr>
              <a:t>contrôle</a:t>
            </a:r>
            <a:r>
              <a:rPr lang="en-US" sz="2000" dirty="0">
                <a:latin typeface="Calibri"/>
                <a:ea typeface="Calibri"/>
                <a:cs typeface="Calibri"/>
                <a:sym typeface="Calibri"/>
              </a:rPr>
              <a:t> </a:t>
            </a:r>
            <a:r>
              <a:rPr lang="en-US" sz="2000" dirty="0" err="1">
                <a:latin typeface="Calibri"/>
                <a:ea typeface="Calibri"/>
                <a:cs typeface="Calibri"/>
                <a:sym typeface="Calibri"/>
              </a:rPr>
              <a:t>écoénergétiques</a:t>
            </a:r>
            <a:endParaRPr sz="2800" dirty="0"/>
          </a:p>
          <a:p>
            <a:pPr marL="457200" lvl="0" indent="-457200" algn="just" rtl="0">
              <a:spcBef>
                <a:spcPts val="1200"/>
              </a:spcBef>
              <a:spcAft>
                <a:spcPts val="0"/>
              </a:spcAft>
              <a:buClr>
                <a:schemeClr val="dk1"/>
              </a:buClr>
              <a:buSzPts val="2400"/>
              <a:buFont typeface="Calibri"/>
              <a:buAutoNum type="arabicPeriod"/>
            </a:pPr>
            <a:r>
              <a:rPr lang="en-US" sz="2000" dirty="0">
                <a:latin typeface="Calibri"/>
                <a:ea typeface="Calibri"/>
                <a:cs typeface="Calibri"/>
                <a:sym typeface="Calibri"/>
              </a:rPr>
              <a:t>Interaction avec les </a:t>
            </a:r>
            <a:r>
              <a:rPr lang="en-US" sz="2000" dirty="0" err="1">
                <a:latin typeface="Calibri"/>
                <a:ea typeface="Calibri"/>
                <a:cs typeface="Calibri"/>
                <a:sym typeface="Calibri"/>
              </a:rPr>
              <a:t>réseaux</a:t>
            </a:r>
            <a:r>
              <a:rPr lang="en-US" sz="2000" dirty="0">
                <a:latin typeface="Calibri"/>
                <a:ea typeface="Calibri"/>
                <a:cs typeface="Calibri"/>
                <a:sym typeface="Calibri"/>
              </a:rPr>
              <a:t> </a:t>
            </a:r>
            <a:r>
              <a:rPr lang="en-US" sz="2000" dirty="0" err="1">
                <a:latin typeface="Calibri"/>
                <a:ea typeface="Calibri"/>
                <a:cs typeface="Calibri"/>
                <a:sym typeface="Calibri"/>
              </a:rPr>
              <a:t>énergétiques</a:t>
            </a:r>
            <a:r>
              <a:rPr lang="en-US" sz="2000" dirty="0">
                <a:latin typeface="Calibri"/>
                <a:ea typeface="Calibri"/>
                <a:cs typeface="Calibri"/>
                <a:sym typeface="Calibri"/>
              </a:rPr>
              <a:t> (</a:t>
            </a:r>
            <a:r>
              <a:rPr lang="en-US" sz="2000" dirty="0" err="1">
                <a:latin typeface="Calibri"/>
                <a:ea typeface="Calibri"/>
                <a:cs typeface="Calibri"/>
                <a:sym typeface="Calibri"/>
              </a:rPr>
              <a:t>flexibilité</a:t>
            </a:r>
            <a:r>
              <a:rPr lang="en-US" sz="2000" dirty="0">
                <a:latin typeface="Calibri"/>
                <a:ea typeface="Calibri"/>
                <a:cs typeface="Calibri"/>
                <a:sym typeface="Calibri"/>
              </a:rPr>
              <a:t> </a:t>
            </a:r>
            <a:r>
              <a:rPr lang="en-US" sz="2000" dirty="0" err="1">
                <a:latin typeface="Calibri"/>
                <a:ea typeface="Calibri"/>
                <a:cs typeface="Calibri"/>
                <a:sym typeface="Calibri"/>
              </a:rPr>
              <a:t>énergétique</a:t>
            </a:r>
            <a:r>
              <a:rPr lang="en-US" sz="2000" dirty="0">
                <a:latin typeface="Calibri"/>
                <a:ea typeface="Calibri"/>
                <a:cs typeface="Calibri"/>
                <a:sym typeface="Calibri"/>
              </a:rPr>
              <a:t> / </a:t>
            </a:r>
            <a:r>
              <a:rPr lang="en-US" sz="2000" dirty="0" err="1">
                <a:latin typeface="Calibri"/>
                <a:ea typeface="Calibri"/>
                <a:cs typeface="Calibri"/>
                <a:sym typeface="Calibri"/>
              </a:rPr>
              <a:t>réponse</a:t>
            </a:r>
            <a:r>
              <a:rPr lang="en-US" sz="2000" dirty="0">
                <a:latin typeface="Calibri"/>
                <a:ea typeface="Calibri"/>
                <a:cs typeface="Calibri"/>
                <a:sym typeface="Calibri"/>
              </a:rPr>
              <a:t> de la </a:t>
            </a:r>
            <a:r>
              <a:rPr lang="en-US" sz="2000" dirty="0" err="1">
                <a:latin typeface="Calibri"/>
                <a:ea typeface="Calibri"/>
                <a:cs typeface="Calibri"/>
                <a:sym typeface="Calibri"/>
              </a:rPr>
              <a:t>demande</a:t>
            </a:r>
            <a:r>
              <a:rPr lang="en-US" sz="2000" dirty="0">
                <a:latin typeface="Calibri"/>
                <a:ea typeface="Calibri"/>
                <a:cs typeface="Calibri"/>
                <a:sym typeface="Calibri"/>
              </a:rPr>
              <a:t> et </a:t>
            </a:r>
            <a:r>
              <a:rPr lang="en-US" sz="2000" dirty="0" err="1">
                <a:latin typeface="Calibri"/>
                <a:ea typeface="Calibri"/>
                <a:cs typeface="Calibri"/>
                <a:sym typeface="Calibri"/>
              </a:rPr>
              <a:t>intégration</a:t>
            </a:r>
            <a:r>
              <a:rPr lang="en-US" sz="2000" dirty="0">
                <a:latin typeface="Calibri"/>
                <a:ea typeface="Calibri"/>
                <a:cs typeface="Calibri"/>
                <a:sym typeface="Calibri"/>
              </a:rPr>
              <a:t> du </a:t>
            </a:r>
            <a:r>
              <a:rPr lang="en-US" sz="2000" dirty="0" err="1">
                <a:latin typeface="Calibri"/>
                <a:ea typeface="Calibri"/>
                <a:cs typeface="Calibri"/>
                <a:sym typeface="Calibri"/>
              </a:rPr>
              <a:t>système</a:t>
            </a:r>
            <a:r>
              <a:rPr lang="en-US" sz="2000" dirty="0">
                <a:latin typeface="Calibri"/>
                <a:ea typeface="Calibri"/>
                <a:cs typeface="Calibri"/>
                <a:sym typeface="Calibri"/>
              </a:rPr>
              <a:t>)</a:t>
            </a:r>
            <a:endParaRPr sz="2800" dirty="0">
              <a:solidFill>
                <a:srgbClr val="FF0000"/>
              </a:solidFill>
            </a:endParaRPr>
          </a:p>
        </p:txBody>
      </p:sp>
      <p:sp>
        <p:nvSpPr>
          <p:cNvPr id="161" name="Google Shape;161;p7"/>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162" name="Google Shape;162;p7"/>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7</a:t>
            </a:fld>
            <a:endParaRPr>
              <a:solidFill>
                <a:schemeClr val="lt1"/>
              </a:solidFill>
            </a:endParaRPr>
          </a:p>
        </p:txBody>
      </p:sp>
      <p:sp>
        <p:nvSpPr>
          <p:cNvPr id="163" name="Google Shape;163;p7"/>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64" name="Google Shape;164;p7"/>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8"/>
          <p:cNvSpPr txBox="1">
            <a:spLocks noGrp="1"/>
          </p:cNvSpPr>
          <p:nvPr>
            <p:ph type="body" idx="1"/>
          </p:nvPr>
        </p:nvSpPr>
        <p:spPr>
          <a:xfrm>
            <a:off x="362712" y="1121664"/>
            <a:ext cx="8418576" cy="448246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400"/>
              <a:buNone/>
            </a:pPr>
            <a:r>
              <a:rPr lang="en-US" sz="2400" b="1" u="sng"/>
              <a:t>OBJECTIF</a:t>
            </a:r>
            <a:endParaRPr/>
          </a:p>
          <a:p>
            <a:pPr marL="0" lvl="0" indent="0" algn="just" rtl="0">
              <a:spcBef>
                <a:spcPts val="1200"/>
              </a:spcBef>
              <a:spcAft>
                <a:spcPts val="0"/>
              </a:spcAft>
              <a:buClr>
                <a:schemeClr val="dk1"/>
              </a:buClr>
              <a:buSzPts val="2200"/>
              <a:buNone/>
            </a:pPr>
            <a:r>
              <a:rPr lang="en-US" sz="2200">
                <a:latin typeface="Calibri"/>
                <a:ea typeface="Calibri"/>
                <a:cs typeface="Calibri"/>
                <a:sym typeface="Calibri"/>
              </a:rPr>
              <a:t>Utiliser les technologies intelligentes dans les bâtiments comme moyen rentable ,afin de</a:t>
            </a:r>
            <a:endParaRPr sz="2200">
              <a:latin typeface="Calibri"/>
              <a:ea typeface="Calibri"/>
              <a:cs typeface="Calibri"/>
              <a:sym typeface="Calibri"/>
            </a:endParaRPr>
          </a:p>
          <a:p>
            <a:pPr marL="342900" lvl="0" indent="-342900" algn="just" rtl="0">
              <a:spcBef>
                <a:spcPts val="1200"/>
              </a:spcBef>
              <a:spcAft>
                <a:spcPts val="0"/>
              </a:spcAft>
              <a:buClr>
                <a:schemeClr val="dk1"/>
              </a:buClr>
              <a:buSzPts val="2200"/>
              <a:buFont typeface="Noto Sans Symbols"/>
              <a:buChar char="✔"/>
            </a:pPr>
            <a:r>
              <a:rPr lang="en-US" sz="2200">
                <a:latin typeface="Calibri"/>
                <a:ea typeface="Calibri"/>
                <a:cs typeface="Calibri"/>
                <a:sym typeface="Calibri"/>
              </a:rPr>
              <a:t>Créer des bâtiments plus sains et plus confortables</a:t>
            </a:r>
            <a:endParaRPr/>
          </a:p>
          <a:p>
            <a:pPr marL="342900" lvl="0" indent="-342900" algn="just" rtl="0">
              <a:spcBef>
                <a:spcPts val="1200"/>
              </a:spcBef>
              <a:spcAft>
                <a:spcPts val="0"/>
              </a:spcAft>
              <a:buClr>
                <a:schemeClr val="dk1"/>
              </a:buClr>
              <a:buSzPts val="2200"/>
              <a:buFont typeface="Noto Sans Symbols"/>
              <a:buChar char="✔"/>
            </a:pPr>
            <a:r>
              <a:rPr lang="en-US" sz="2200">
                <a:latin typeface="Calibri"/>
                <a:ea typeface="Calibri"/>
                <a:cs typeface="Calibri"/>
                <a:sym typeface="Calibri"/>
              </a:rPr>
              <a:t>Réduction de la consommation d'énergie et des émissions de carbone</a:t>
            </a:r>
            <a:endParaRPr/>
          </a:p>
        </p:txBody>
      </p:sp>
      <p:sp>
        <p:nvSpPr>
          <p:cNvPr id="170" name="Google Shape;170;p8"/>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sz="2800" b="1" dirty="0">
              <a:solidFill>
                <a:srgbClr val="00B050"/>
              </a:solidFill>
            </a:endParaRPr>
          </a:p>
        </p:txBody>
      </p:sp>
      <p:sp>
        <p:nvSpPr>
          <p:cNvPr id="171" name="Google Shape;171;p8"/>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8</a:t>
            </a:fld>
            <a:endParaRPr>
              <a:solidFill>
                <a:schemeClr val="lt1"/>
              </a:solidFill>
            </a:endParaRPr>
          </a:p>
        </p:txBody>
      </p:sp>
      <p:pic>
        <p:nvPicPr>
          <p:cNvPr id="172" name="Google Shape;172;p8" descr="examples banner in yellow and orange, Vector illustration.:: tasmeemME.com"/>
          <p:cNvPicPr preferRelativeResize="0"/>
          <p:nvPr/>
        </p:nvPicPr>
        <p:blipFill rotWithShape="1">
          <a:blip r:embed="rId3">
            <a:alphaModFix/>
          </a:blip>
          <a:srcRect/>
          <a:stretch/>
        </p:blipFill>
        <p:spPr>
          <a:xfrm>
            <a:off x="107950" y="3848100"/>
            <a:ext cx="1312117" cy="1143000"/>
          </a:xfrm>
          <a:prstGeom prst="rect">
            <a:avLst/>
          </a:prstGeom>
          <a:noFill/>
          <a:ln>
            <a:noFill/>
          </a:ln>
        </p:spPr>
      </p:pic>
      <p:sp>
        <p:nvSpPr>
          <p:cNvPr id="173" name="Google Shape;173;p8"/>
          <p:cNvSpPr txBox="1"/>
          <p:nvPr/>
        </p:nvSpPr>
        <p:spPr>
          <a:xfrm>
            <a:off x="1420068" y="3620269"/>
            <a:ext cx="7422008" cy="2168056"/>
          </a:xfrm>
          <a:prstGeom prst="rect">
            <a:avLst/>
          </a:prstGeom>
          <a:noFill/>
          <a:ln>
            <a:noFill/>
          </a:ln>
        </p:spPr>
        <p:txBody>
          <a:bodyPr spcFirstLastPara="1" wrap="square" lIns="91425" tIns="45700" rIns="91425" bIns="45700" anchor="t" anchorCtr="0">
            <a:noAutofit/>
          </a:bodyPr>
          <a:lstStyle/>
          <a:p>
            <a:pPr marL="342900" marR="0" lvl="0" indent="-342900" algn="just" rtl="0">
              <a:spcBef>
                <a:spcPts val="0"/>
              </a:spcBef>
              <a:spcAft>
                <a:spcPts val="0"/>
              </a:spcAft>
              <a:buClr>
                <a:schemeClr val="dk1"/>
              </a:buClr>
              <a:buSzPts val="1400"/>
              <a:buFont typeface="Noto Sans Symbols"/>
              <a:buChar char="⮚"/>
            </a:pPr>
            <a:r>
              <a:rPr lang="en-US" sz="1400" b="1">
                <a:solidFill>
                  <a:schemeClr val="dk1"/>
                </a:solidFill>
                <a:latin typeface="Calibri"/>
                <a:ea typeface="Calibri"/>
                <a:cs typeface="Calibri"/>
                <a:sym typeface="Calibri"/>
              </a:rPr>
              <a:t>Les technologies numériques</a:t>
            </a:r>
            <a:r>
              <a:rPr lang="en-US" sz="1400">
                <a:solidFill>
                  <a:schemeClr val="dk1"/>
                </a:solidFill>
                <a:latin typeface="Calibri"/>
                <a:ea typeface="Calibri"/>
                <a:cs typeface="Calibri"/>
                <a:sym typeface="Calibri"/>
              </a:rPr>
              <a:t>, telles que les thermostats intelligents, les commandes d'éclairage, peuvent </a:t>
            </a:r>
            <a:r>
              <a:rPr lang="en-US" sz="1400" b="1">
                <a:solidFill>
                  <a:schemeClr val="dk1"/>
                </a:solidFill>
                <a:latin typeface="Calibri"/>
                <a:ea typeface="Calibri"/>
                <a:cs typeface="Calibri"/>
                <a:sym typeface="Calibri"/>
              </a:rPr>
              <a:t>avoir un faible retour sur investissement </a:t>
            </a:r>
            <a:r>
              <a:rPr lang="en-US" sz="1400">
                <a:solidFill>
                  <a:schemeClr val="dk1"/>
                </a:solidFill>
                <a:latin typeface="Calibri"/>
                <a:ea typeface="Calibri"/>
                <a:cs typeface="Calibri"/>
                <a:sym typeface="Calibri"/>
              </a:rPr>
              <a:t>(dans les 2 ans)</a:t>
            </a:r>
            <a:endParaRPr/>
          </a:p>
          <a:p>
            <a:pPr marL="342900" marR="0" lvl="0" indent="-342900" algn="just" rtl="0">
              <a:spcBef>
                <a:spcPts val="1200"/>
              </a:spcBef>
              <a:spcAft>
                <a:spcPts val="0"/>
              </a:spcAft>
              <a:buClr>
                <a:schemeClr val="dk1"/>
              </a:buClr>
              <a:buSzPts val="1400"/>
              <a:buFont typeface="Noto Sans Symbols"/>
              <a:buChar char="⮚"/>
            </a:pPr>
            <a:r>
              <a:rPr lang="en-US" sz="1400" b="1">
                <a:solidFill>
                  <a:schemeClr val="dk1"/>
                </a:solidFill>
                <a:latin typeface="Calibri"/>
                <a:ea typeface="Calibri"/>
                <a:cs typeface="Calibri"/>
                <a:sym typeface="Calibri"/>
              </a:rPr>
              <a:t>Les technologies intelligentes, </a:t>
            </a:r>
            <a:r>
              <a:rPr lang="en-US" sz="1400">
                <a:solidFill>
                  <a:schemeClr val="dk1"/>
                </a:solidFill>
                <a:latin typeface="Calibri"/>
                <a:ea typeface="Calibri"/>
                <a:cs typeface="Calibri"/>
                <a:sym typeface="Calibri"/>
              </a:rPr>
              <a:t>par exemple les commandes d'ombrage automatisées ou le contrôle de la ventilation basé sur des mesures utilisant des capteurs de qualité de l'air, </a:t>
            </a:r>
            <a:r>
              <a:rPr lang="en-US" sz="1400" b="1">
                <a:solidFill>
                  <a:schemeClr val="dk1"/>
                </a:solidFill>
                <a:latin typeface="Calibri"/>
                <a:ea typeface="Calibri"/>
                <a:cs typeface="Calibri"/>
                <a:sym typeface="Calibri"/>
              </a:rPr>
              <a:t>peuvent améliorer la santé</a:t>
            </a:r>
            <a:r>
              <a:rPr lang="en-US" sz="1400">
                <a:solidFill>
                  <a:schemeClr val="dk1"/>
                </a:solidFill>
                <a:latin typeface="Calibri"/>
                <a:ea typeface="Calibri"/>
                <a:cs typeface="Calibri"/>
                <a:sym typeface="Calibri"/>
              </a:rPr>
              <a:t>, le </a:t>
            </a:r>
            <a:r>
              <a:rPr lang="en-US" sz="1400" b="1">
                <a:solidFill>
                  <a:schemeClr val="dk1"/>
                </a:solidFill>
                <a:latin typeface="Calibri"/>
                <a:ea typeface="Calibri"/>
                <a:cs typeface="Calibri"/>
                <a:sym typeface="Calibri"/>
              </a:rPr>
              <a:t>bien-être</a:t>
            </a:r>
            <a:r>
              <a:rPr lang="en-US" sz="1400">
                <a:solidFill>
                  <a:schemeClr val="dk1"/>
                </a:solidFill>
                <a:latin typeface="Calibri"/>
                <a:ea typeface="Calibri"/>
                <a:cs typeface="Calibri"/>
                <a:sym typeface="Calibri"/>
              </a:rPr>
              <a:t> et le </a:t>
            </a:r>
            <a:r>
              <a:rPr lang="en-US" sz="1400" b="1">
                <a:solidFill>
                  <a:schemeClr val="dk1"/>
                </a:solidFill>
                <a:latin typeface="Calibri"/>
                <a:ea typeface="Calibri"/>
                <a:cs typeface="Calibri"/>
                <a:sym typeface="Calibri"/>
              </a:rPr>
              <a:t>confort</a:t>
            </a:r>
            <a:endParaRPr/>
          </a:p>
          <a:p>
            <a:pPr marL="342900" marR="0" lvl="0" indent="-342900" algn="just" rtl="0">
              <a:spcBef>
                <a:spcPts val="1200"/>
              </a:spcBef>
              <a:spcAft>
                <a:spcPts val="0"/>
              </a:spcAft>
              <a:buClr>
                <a:schemeClr val="dk1"/>
              </a:buClr>
              <a:buSzPts val="1400"/>
              <a:buFont typeface="Noto Sans Symbols"/>
              <a:buChar char="⮚"/>
            </a:pPr>
            <a:r>
              <a:rPr lang="en-US" sz="1400" b="1">
                <a:solidFill>
                  <a:schemeClr val="dk1"/>
                </a:solidFill>
                <a:latin typeface="Calibri"/>
                <a:ea typeface="Calibri"/>
                <a:cs typeface="Calibri"/>
                <a:sym typeface="Calibri"/>
              </a:rPr>
              <a:t>Une planification intelligente </a:t>
            </a:r>
            <a:r>
              <a:rPr lang="en-US" sz="1400">
                <a:solidFill>
                  <a:schemeClr val="dk1"/>
                </a:solidFill>
                <a:latin typeface="Calibri"/>
                <a:ea typeface="Calibri"/>
                <a:cs typeface="Calibri"/>
                <a:sym typeface="Calibri"/>
              </a:rPr>
              <a:t>de la consommation d'énergie (par exemple, utilisation d'appareils électroménagers, recharge de véhicules électriques) peut permettre de réaliser d'importantes </a:t>
            </a:r>
            <a:r>
              <a:rPr lang="en-US" sz="1400" b="1">
                <a:solidFill>
                  <a:schemeClr val="dk1"/>
                </a:solidFill>
                <a:latin typeface="Calibri"/>
                <a:ea typeface="Calibri"/>
                <a:cs typeface="Calibri"/>
                <a:sym typeface="Calibri"/>
              </a:rPr>
              <a:t>économies d'énergie</a:t>
            </a:r>
            <a:r>
              <a:rPr lang="en-US" sz="1400">
                <a:solidFill>
                  <a:schemeClr val="dk1"/>
                </a:solidFill>
                <a:latin typeface="Calibri"/>
                <a:ea typeface="Calibri"/>
                <a:cs typeface="Calibri"/>
                <a:sym typeface="Calibri"/>
              </a:rPr>
              <a:t>, et contribuer également à l'</a:t>
            </a:r>
            <a:r>
              <a:rPr lang="en-US" sz="1400" b="1">
                <a:solidFill>
                  <a:schemeClr val="dk1"/>
                </a:solidFill>
                <a:latin typeface="Calibri"/>
                <a:ea typeface="Calibri"/>
                <a:cs typeface="Calibri"/>
                <a:sym typeface="Calibri"/>
              </a:rPr>
              <a:t>équilibrage du réseau</a:t>
            </a:r>
            <a:endParaRPr sz="1400" b="1">
              <a:solidFill>
                <a:srgbClr val="FF0000"/>
              </a:solidFill>
              <a:latin typeface="Calibri"/>
              <a:ea typeface="Calibri"/>
              <a:cs typeface="Calibri"/>
              <a:sym typeface="Calibri"/>
            </a:endParaRPr>
          </a:p>
        </p:txBody>
      </p:sp>
      <p:sp>
        <p:nvSpPr>
          <p:cNvPr id="174" name="Google Shape;174;p8"/>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75" name="Google Shape;175;p8"/>
          <p:cNvSpPr txBox="1"/>
          <p:nvPr/>
        </p:nvSpPr>
        <p:spPr>
          <a:xfrm>
            <a:off x="2199735" y="6073057"/>
            <a:ext cx="5727941"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Module de formation 3</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Calcul des critères d'évaluation de SBTool – Échelle du bâtiment</a:t>
            </a:r>
            <a:endParaRPr sz="14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9"/>
          <p:cNvSpPr txBox="1">
            <a:spLocks noGrp="1"/>
          </p:cNvSpPr>
          <p:nvPr>
            <p:ph type="body" idx="1"/>
          </p:nvPr>
        </p:nvSpPr>
        <p:spPr>
          <a:xfrm>
            <a:off x="268223" y="1121664"/>
            <a:ext cx="6065902" cy="4212335"/>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2000"/>
              <a:buNone/>
            </a:pPr>
            <a:r>
              <a:rPr lang="en-US" sz="2000" b="1" u="sng" dirty="0"/>
              <a:t>DESCRIPTION</a:t>
            </a:r>
            <a:endParaRPr sz="2000" b="1" u="sng" dirty="0"/>
          </a:p>
          <a:p>
            <a:pPr marL="0" lvl="0" indent="0" algn="just" rtl="0">
              <a:spcBef>
                <a:spcPts val="1200"/>
              </a:spcBef>
              <a:spcAft>
                <a:spcPts val="0"/>
              </a:spcAft>
              <a:buClr>
                <a:schemeClr val="dk1"/>
              </a:buClr>
              <a:buSzPts val="2000"/>
              <a:buNone/>
            </a:pPr>
            <a:r>
              <a:rPr lang="en-US" sz="2000" dirty="0"/>
              <a:t>Un </a:t>
            </a:r>
            <a:r>
              <a:rPr lang="en-US" sz="2000" b="1" dirty="0" err="1"/>
              <a:t>système</a:t>
            </a:r>
            <a:r>
              <a:rPr lang="en-US" sz="2000" b="1" dirty="0"/>
              <a:t> </a:t>
            </a:r>
            <a:r>
              <a:rPr lang="en-US" sz="2000" b="1" dirty="0" err="1"/>
              <a:t>commun</a:t>
            </a:r>
            <a:r>
              <a:rPr lang="en-US" sz="2000" b="1" dirty="0"/>
              <a:t> de </a:t>
            </a:r>
            <a:r>
              <a:rPr lang="en-US" sz="2000" b="1" dirty="0" err="1"/>
              <a:t>l'UE</a:t>
            </a:r>
            <a:r>
              <a:rPr lang="en-US" sz="2000" b="1" dirty="0"/>
              <a:t> </a:t>
            </a:r>
            <a:r>
              <a:rPr lang="en-US" sz="2000" dirty="0"/>
              <a:t>pour </a:t>
            </a:r>
            <a:r>
              <a:rPr lang="en-US" sz="2000" dirty="0" err="1"/>
              <a:t>évaluer</a:t>
            </a:r>
            <a:r>
              <a:rPr lang="en-US" sz="2000" dirty="0"/>
              <a:t> le </a:t>
            </a:r>
            <a:r>
              <a:rPr lang="en-US" sz="2000" dirty="0" err="1"/>
              <a:t>degré</a:t>
            </a:r>
            <a:r>
              <a:rPr lang="en-US" sz="2000" dirty="0"/>
              <a:t> de </a:t>
            </a:r>
            <a:r>
              <a:rPr lang="en-US" sz="2000" dirty="0" err="1"/>
              <a:t>préparation</a:t>
            </a:r>
            <a:r>
              <a:rPr lang="en-US" sz="2000" dirty="0"/>
              <a:t> </a:t>
            </a:r>
            <a:r>
              <a:rPr lang="en-US" sz="2000" dirty="0" err="1"/>
              <a:t>intelligente</a:t>
            </a:r>
            <a:r>
              <a:rPr lang="en-US" sz="2000" dirty="0"/>
              <a:t> des </a:t>
            </a:r>
            <a:r>
              <a:rPr lang="en-US" sz="2000" dirty="0" err="1"/>
              <a:t>bâtiments</a:t>
            </a:r>
            <a:endParaRPr sz="2000" dirty="0"/>
          </a:p>
          <a:p>
            <a:pPr marL="0" lvl="0" indent="0" algn="just" rtl="0">
              <a:spcBef>
                <a:spcPts val="1200"/>
              </a:spcBef>
              <a:spcAft>
                <a:spcPts val="0"/>
              </a:spcAft>
              <a:buClr>
                <a:schemeClr val="dk1"/>
              </a:buClr>
              <a:buSzPts val="2000"/>
              <a:buNone/>
            </a:pPr>
            <a:endParaRPr sz="2000" dirty="0"/>
          </a:p>
          <a:p>
            <a:pPr marL="0" lvl="0" indent="0" algn="just" rtl="0">
              <a:spcBef>
                <a:spcPts val="1200"/>
              </a:spcBef>
              <a:spcAft>
                <a:spcPts val="0"/>
              </a:spcAft>
              <a:buClr>
                <a:schemeClr val="dk1"/>
              </a:buClr>
              <a:buSzPts val="2000"/>
              <a:buNone/>
            </a:pPr>
            <a:r>
              <a:rPr lang="en-US" sz="2000" dirty="0"/>
              <a:t>SRI </a:t>
            </a:r>
            <a:r>
              <a:rPr lang="en-US" sz="2000" b="1" dirty="0" err="1"/>
              <a:t>évalue</a:t>
            </a:r>
            <a:r>
              <a:rPr lang="en-US" sz="2000" b="1" dirty="0"/>
              <a:t> </a:t>
            </a:r>
            <a:r>
              <a:rPr lang="en-US" sz="2000" b="1" dirty="0" err="1"/>
              <a:t>l'intelligence</a:t>
            </a:r>
            <a:r>
              <a:rPr lang="en-US" sz="2000" b="1" dirty="0"/>
              <a:t> d'un </a:t>
            </a:r>
            <a:r>
              <a:rPr lang="en-US" sz="2000" b="1" dirty="0" err="1"/>
              <a:t>bâtiment</a:t>
            </a:r>
            <a:r>
              <a:rPr lang="en-US" sz="2000" b="1" dirty="0"/>
              <a:t> </a:t>
            </a:r>
            <a:r>
              <a:rPr lang="en-US" sz="2000" dirty="0" err="1"/>
              <a:t>en</a:t>
            </a:r>
            <a:r>
              <a:rPr lang="en-US" sz="2000" dirty="0"/>
              <a:t> </a:t>
            </a:r>
            <a:r>
              <a:rPr lang="en-US" sz="2000" dirty="0" err="1"/>
              <a:t>termes</a:t>
            </a:r>
            <a:r>
              <a:rPr lang="en-US" sz="2000" dirty="0"/>
              <a:t> de :</a:t>
            </a:r>
            <a:endParaRPr dirty="0"/>
          </a:p>
          <a:p>
            <a:pPr marL="285750" lvl="0" indent="-285750" algn="just" rtl="0">
              <a:spcBef>
                <a:spcPts val="1200"/>
              </a:spcBef>
              <a:spcAft>
                <a:spcPts val="0"/>
              </a:spcAft>
              <a:buClr>
                <a:schemeClr val="dk1"/>
              </a:buClr>
              <a:buSzPts val="2000"/>
              <a:buNone/>
            </a:pPr>
            <a:r>
              <a:rPr lang="en-US" sz="2000" dirty="0"/>
              <a:t>1. </a:t>
            </a:r>
            <a:r>
              <a:rPr lang="en-US" sz="2000" dirty="0" err="1"/>
              <a:t>Répondre</a:t>
            </a:r>
            <a:r>
              <a:rPr lang="en-US" sz="2000" dirty="0"/>
              <a:t> aux </a:t>
            </a:r>
            <a:r>
              <a:rPr lang="en-US" sz="2000" dirty="0" err="1"/>
              <a:t>besoins</a:t>
            </a:r>
            <a:r>
              <a:rPr lang="en-US" sz="2000" dirty="0"/>
              <a:t> de </a:t>
            </a:r>
            <a:r>
              <a:rPr lang="en-US" sz="2000" dirty="0" err="1"/>
              <a:t>l'occupant</a:t>
            </a:r>
            <a:r>
              <a:rPr lang="en-US" sz="2000" dirty="0"/>
              <a:t> (santé, </a:t>
            </a:r>
            <a:r>
              <a:rPr lang="en-US" sz="2000" dirty="0" err="1"/>
              <a:t>confort</a:t>
            </a:r>
            <a:r>
              <a:rPr lang="en-US" sz="2000" dirty="0"/>
              <a:t>, </a:t>
            </a:r>
            <a:r>
              <a:rPr lang="en-US" sz="2000" dirty="0" err="1"/>
              <a:t>bien-être</a:t>
            </a:r>
            <a:r>
              <a:rPr lang="en-US" sz="2000" dirty="0"/>
              <a:t>, etc.)</a:t>
            </a:r>
            <a:endParaRPr dirty="0"/>
          </a:p>
          <a:p>
            <a:pPr marL="285750" lvl="0" indent="-285750" algn="just" rtl="0">
              <a:spcBef>
                <a:spcPts val="1200"/>
              </a:spcBef>
              <a:spcAft>
                <a:spcPts val="0"/>
              </a:spcAft>
              <a:buClr>
                <a:schemeClr val="dk1"/>
              </a:buClr>
              <a:buSzPts val="2000"/>
              <a:buNone/>
            </a:pPr>
            <a:r>
              <a:rPr lang="en-US" sz="2000" dirty="0"/>
              <a:t>2. </a:t>
            </a:r>
            <a:r>
              <a:rPr lang="en-US" sz="2000" dirty="0" err="1"/>
              <a:t>Utiliser</a:t>
            </a:r>
            <a:r>
              <a:rPr lang="en-US" sz="2000" dirty="0"/>
              <a:t> des </a:t>
            </a:r>
            <a:r>
              <a:rPr lang="en-US" sz="2000" dirty="0" err="1"/>
              <a:t>stratégies</a:t>
            </a:r>
            <a:r>
              <a:rPr lang="en-US" sz="2000" dirty="0"/>
              <a:t> de </a:t>
            </a:r>
            <a:r>
              <a:rPr lang="en-US" sz="2000" dirty="0" err="1"/>
              <a:t>contrôle</a:t>
            </a:r>
            <a:r>
              <a:rPr lang="en-US" sz="2000" dirty="0"/>
              <a:t> </a:t>
            </a:r>
            <a:r>
              <a:rPr lang="en-US" sz="2000" dirty="0" err="1"/>
              <a:t>éconergétiques</a:t>
            </a:r>
            <a:endParaRPr dirty="0"/>
          </a:p>
          <a:p>
            <a:pPr marL="285750" lvl="0" indent="-285750" algn="just" rtl="0">
              <a:spcBef>
                <a:spcPts val="1200"/>
              </a:spcBef>
              <a:spcAft>
                <a:spcPts val="0"/>
              </a:spcAft>
              <a:buClr>
                <a:schemeClr val="dk1"/>
              </a:buClr>
              <a:buSzPts val="2000"/>
              <a:buNone/>
            </a:pPr>
            <a:r>
              <a:rPr lang="en-US" sz="2000" dirty="0"/>
              <a:t>3. Interaction avec les </a:t>
            </a:r>
            <a:r>
              <a:rPr lang="en-US" sz="2000" dirty="0" err="1"/>
              <a:t>réseaux</a:t>
            </a:r>
            <a:r>
              <a:rPr lang="en-US" sz="2000" dirty="0"/>
              <a:t> </a:t>
            </a:r>
            <a:r>
              <a:rPr lang="en-US" sz="2000" dirty="0" err="1"/>
              <a:t>énergétiques</a:t>
            </a:r>
            <a:r>
              <a:rPr lang="en-US" sz="2000" dirty="0"/>
              <a:t> (</a:t>
            </a:r>
            <a:r>
              <a:rPr lang="en-US" sz="2000" dirty="0" err="1"/>
              <a:t>flexibilité</a:t>
            </a:r>
            <a:r>
              <a:rPr lang="en-US" sz="2000" dirty="0"/>
              <a:t> de </a:t>
            </a:r>
            <a:r>
              <a:rPr lang="en-US" sz="2000" dirty="0" err="1"/>
              <a:t>l'énergie</a:t>
            </a:r>
            <a:r>
              <a:rPr lang="en-US" sz="2000" dirty="0"/>
              <a:t>/</a:t>
            </a:r>
            <a:r>
              <a:rPr lang="en-US" sz="2000" dirty="0" err="1"/>
              <a:t>réponse</a:t>
            </a:r>
            <a:r>
              <a:rPr lang="en-US" sz="2000" dirty="0"/>
              <a:t> de la </a:t>
            </a:r>
            <a:r>
              <a:rPr lang="en-US" sz="2000" dirty="0" err="1"/>
              <a:t>demande</a:t>
            </a:r>
            <a:r>
              <a:rPr lang="en-US" sz="2000" dirty="0"/>
              <a:t> et </a:t>
            </a:r>
            <a:r>
              <a:rPr lang="en-US" sz="2000" dirty="0" err="1"/>
              <a:t>intégration</a:t>
            </a:r>
            <a:r>
              <a:rPr lang="en-US" sz="2000" dirty="0"/>
              <a:t> du </a:t>
            </a:r>
            <a:r>
              <a:rPr lang="en-US" sz="2000" dirty="0" err="1"/>
              <a:t>système</a:t>
            </a:r>
            <a:r>
              <a:rPr lang="en-US" sz="2000" dirty="0"/>
              <a:t>)</a:t>
            </a:r>
            <a:endParaRPr sz="2000" dirty="0"/>
          </a:p>
        </p:txBody>
      </p:sp>
      <p:sp>
        <p:nvSpPr>
          <p:cNvPr id="181" name="Google Shape;181;p9"/>
          <p:cNvSpPr txBox="1">
            <a:spLocks noGrp="1"/>
          </p:cNvSpPr>
          <p:nvPr>
            <p:ph type="sldNum" idx="12"/>
          </p:nvPr>
        </p:nvSpPr>
        <p:spPr>
          <a:xfrm>
            <a:off x="6965375" y="656458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solidFill>
                  <a:schemeClr val="lt1"/>
                </a:solidFill>
              </a:rPr>
              <a:t>9</a:t>
            </a:fld>
            <a:endParaRPr>
              <a:solidFill>
                <a:schemeClr val="lt1"/>
              </a:solidFill>
            </a:endParaRPr>
          </a:p>
        </p:txBody>
      </p:sp>
      <p:sp>
        <p:nvSpPr>
          <p:cNvPr id="182" name="Google Shape;182;p9"/>
          <p:cNvSpPr txBox="1">
            <a:spLocks noGrp="1"/>
          </p:cNvSpPr>
          <p:nvPr>
            <p:ph type="title"/>
          </p:nvPr>
        </p:nvSpPr>
        <p:spPr>
          <a:xfrm>
            <a:off x="0" y="0"/>
            <a:ext cx="9144000" cy="731837"/>
          </a:xfrm>
          <a:prstGeom prst="rect">
            <a:avLst/>
          </a:prstGeom>
          <a:noFill/>
          <a:ln>
            <a:noFill/>
          </a:ln>
        </p:spPr>
        <p:txBody>
          <a:bodyPr spcFirstLastPara="1" wrap="square" lIns="91425" tIns="45700" rIns="91425" bIns="45700" anchor="ctr" anchorCtr="0">
            <a:normAutofit/>
          </a:bodyPr>
          <a:lstStyle/>
          <a:p>
            <a:pPr lvl="0">
              <a:buSzPct val="100000"/>
            </a:pPr>
            <a:r>
              <a:rPr lang="en-US" sz="2800" dirty="0"/>
              <a:t>E.1.2 - </a:t>
            </a:r>
            <a:r>
              <a:rPr lang="fr-FR" sz="2800" dirty="0"/>
              <a:t>LE POTENTIEL D’INTELLIGENCE DES BÂTIMENTS</a:t>
            </a:r>
            <a:endParaRPr dirty="0"/>
          </a:p>
        </p:txBody>
      </p:sp>
      <p:pic>
        <p:nvPicPr>
          <p:cNvPr id="183" name="Google Shape;183;p9"/>
          <p:cNvPicPr preferRelativeResize="0"/>
          <p:nvPr/>
        </p:nvPicPr>
        <p:blipFill rotWithShape="1">
          <a:blip r:embed="rId3">
            <a:alphaModFix/>
          </a:blip>
          <a:srcRect/>
          <a:stretch/>
        </p:blipFill>
        <p:spPr>
          <a:xfrm>
            <a:off x="6010275" y="1157479"/>
            <a:ext cx="3005476" cy="2025081"/>
          </a:xfrm>
          <a:prstGeom prst="rect">
            <a:avLst/>
          </a:prstGeom>
          <a:noFill/>
          <a:ln>
            <a:noFill/>
          </a:ln>
        </p:spPr>
      </p:pic>
      <p:pic>
        <p:nvPicPr>
          <p:cNvPr id="184" name="Google Shape;184;p9"/>
          <p:cNvPicPr preferRelativeResize="0"/>
          <p:nvPr/>
        </p:nvPicPr>
        <p:blipFill rotWithShape="1">
          <a:blip r:embed="rId4">
            <a:alphaModFix/>
          </a:blip>
          <a:srcRect/>
          <a:stretch/>
        </p:blipFill>
        <p:spPr>
          <a:xfrm>
            <a:off x="6443933" y="3212418"/>
            <a:ext cx="1978062" cy="2630474"/>
          </a:xfrm>
          <a:prstGeom prst="rect">
            <a:avLst/>
          </a:prstGeom>
          <a:noFill/>
          <a:ln>
            <a:noFill/>
          </a:ln>
        </p:spPr>
      </p:pic>
      <p:sp>
        <p:nvSpPr>
          <p:cNvPr id="185" name="Google Shape;185;p9"/>
          <p:cNvSpPr txBox="1"/>
          <p:nvPr/>
        </p:nvSpPr>
        <p:spPr>
          <a:xfrm>
            <a:off x="2544793" y="6544675"/>
            <a:ext cx="4891177" cy="307777"/>
          </a:xfrm>
          <a:prstGeom prst="rect">
            <a:avLst/>
          </a:prstGeom>
          <a:solidFill>
            <a:srgbClr val="77933C"/>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Calibri"/>
                <a:ea typeface="Calibri"/>
                <a:cs typeface="Calibri"/>
                <a:sym typeface="Calibri"/>
              </a:rPr>
              <a:t>Système de formation Villes MED DURABLES</a:t>
            </a:r>
            <a:endParaRPr sz="1400">
              <a:solidFill>
                <a:schemeClr val="lt1"/>
              </a:solidFill>
              <a:latin typeface="Calibri"/>
              <a:ea typeface="Calibri"/>
              <a:cs typeface="Calibri"/>
              <a:sym typeface="Calibri"/>
            </a:endParaRPr>
          </a:p>
        </p:txBody>
      </p:sp>
      <p:sp>
        <p:nvSpPr>
          <p:cNvPr id="186" name="Google Shape;186;p9"/>
          <p:cNvSpPr txBox="1"/>
          <p:nvPr/>
        </p:nvSpPr>
        <p:spPr>
          <a:xfrm>
            <a:off x="7067599" y="5040133"/>
            <a:ext cx="1716657" cy="415498"/>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a:solidFill>
                  <a:schemeClr val="dk1"/>
                </a:solidFill>
                <a:latin typeface="Calibri"/>
                <a:ea typeface="Calibri"/>
                <a:cs typeface="Calibri"/>
                <a:sym typeface="Calibri"/>
              </a:rPr>
              <a:t/>
            </a:r>
            <a:br>
              <a:rPr lang="en-US" sz="700">
                <a:solidFill>
                  <a:schemeClr val="dk1"/>
                </a:solidFill>
                <a:latin typeface="Calibri"/>
                <a:ea typeface="Calibri"/>
                <a:cs typeface="Calibri"/>
                <a:sym typeface="Calibri"/>
              </a:rPr>
            </a:br>
            <a:r>
              <a:rPr lang="en-US" sz="700">
                <a:solidFill>
                  <a:schemeClr val="dk1"/>
                </a:solidFill>
                <a:latin typeface="Calibri"/>
                <a:ea typeface="Calibri"/>
                <a:cs typeface="Calibri"/>
                <a:sym typeface="Calibri"/>
              </a:rPr>
              <a:t>amélioration du confort des résidents grâce à la domotique</a:t>
            </a:r>
            <a:endParaRPr sz="700">
              <a:solidFill>
                <a:schemeClr val="dk1"/>
              </a:solidFill>
              <a:latin typeface="Calibri"/>
              <a:ea typeface="Calibri"/>
              <a:cs typeface="Calibri"/>
              <a:sym typeface="Calibri"/>
            </a:endParaRPr>
          </a:p>
        </p:txBody>
      </p:sp>
      <p:sp>
        <p:nvSpPr>
          <p:cNvPr id="187" name="Google Shape;187;p9"/>
          <p:cNvSpPr/>
          <p:nvPr/>
        </p:nvSpPr>
        <p:spPr>
          <a:xfrm flipH="1">
            <a:off x="7071096" y="3363502"/>
            <a:ext cx="1713160" cy="189804"/>
          </a:xfrm>
          <a:prstGeom prst="rect">
            <a:avLst/>
          </a:prstGeom>
          <a:solidFill>
            <a:srgbClr val="F8F9FA"/>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202124"/>
              </a:buClr>
              <a:buSzPts val="700"/>
              <a:buFont typeface="Arial"/>
              <a:buNone/>
            </a:pPr>
            <a:r>
              <a:rPr lang="en-US" sz="700" b="0" i="0" u="none" strike="noStrike" cap="none">
                <a:solidFill>
                  <a:srgbClr val="202124"/>
                </a:solidFill>
                <a:latin typeface="Arial"/>
                <a:ea typeface="Arial"/>
                <a:cs typeface="Arial"/>
                <a:sym typeface="Arial"/>
              </a:rPr>
              <a:t>optimiser l'utilisation de l'énergie en fonction de la production (locale)</a:t>
            </a:r>
            <a:r>
              <a:rPr lang="en-US" sz="700" b="0" i="0" u="none" strike="noStrike" cap="none">
                <a:solidFill>
                  <a:schemeClr val="dk1"/>
                </a:solidFill>
                <a:latin typeface="Calibri"/>
                <a:ea typeface="Calibri"/>
                <a:cs typeface="Calibri"/>
                <a:sym typeface="Calibri"/>
              </a:rPr>
              <a:t> </a:t>
            </a:r>
            <a:endParaRPr sz="700" b="0" i="0" u="none" strike="noStrike" cap="none">
              <a:solidFill>
                <a:schemeClr val="dk1"/>
              </a:solidFill>
              <a:latin typeface="Arial"/>
              <a:ea typeface="Arial"/>
              <a:cs typeface="Arial"/>
              <a:sym typeface="Arial"/>
            </a:endParaRPr>
          </a:p>
        </p:txBody>
      </p:sp>
      <p:sp>
        <p:nvSpPr>
          <p:cNvPr id="188" name="Google Shape;188;p9"/>
          <p:cNvSpPr/>
          <p:nvPr/>
        </p:nvSpPr>
        <p:spPr>
          <a:xfrm>
            <a:off x="7119382" y="3942796"/>
            <a:ext cx="1483743" cy="189804"/>
          </a:xfrm>
          <a:prstGeom prst="rect">
            <a:avLst/>
          </a:prstGeom>
          <a:solidFill>
            <a:srgbClr val="F8F9FA"/>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202124"/>
              </a:buClr>
              <a:buSzPts val="700"/>
              <a:buFont typeface="Arial"/>
              <a:buNone/>
            </a:pPr>
            <a:r>
              <a:rPr lang="en-US" sz="700" b="0" i="0" u="none" strike="noStrike" cap="none">
                <a:solidFill>
                  <a:srgbClr val="202124"/>
                </a:solidFill>
                <a:latin typeface="Arial"/>
                <a:ea typeface="Arial"/>
                <a:cs typeface="Arial"/>
                <a:sym typeface="Arial"/>
              </a:rPr>
              <a:t>optimiser le stockage local d'énergie (verte)</a:t>
            </a:r>
            <a:r>
              <a:rPr lang="en-US" sz="700" b="0" i="0" u="none" strike="noStrike" cap="none">
                <a:solidFill>
                  <a:schemeClr val="dk1"/>
                </a:solidFill>
                <a:latin typeface="Calibri"/>
                <a:ea typeface="Calibri"/>
                <a:cs typeface="Calibri"/>
                <a:sym typeface="Calibri"/>
              </a:rPr>
              <a:t> </a:t>
            </a:r>
            <a:endParaRPr sz="700" b="0" i="0" u="none" strike="noStrike" cap="none">
              <a:solidFill>
                <a:schemeClr val="dk1"/>
              </a:solidFill>
              <a:latin typeface="Arial"/>
              <a:ea typeface="Arial"/>
              <a:cs typeface="Arial"/>
              <a:sym typeface="Arial"/>
            </a:endParaRPr>
          </a:p>
        </p:txBody>
      </p:sp>
      <p:sp>
        <p:nvSpPr>
          <p:cNvPr id="189" name="Google Shape;189;p9"/>
          <p:cNvSpPr/>
          <p:nvPr/>
        </p:nvSpPr>
        <p:spPr>
          <a:xfrm>
            <a:off x="7139224" y="4581353"/>
            <a:ext cx="1173192" cy="189804"/>
          </a:xfrm>
          <a:prstGeom prst="rect">
            <a:avLst/>
          </a:prstGeom>
          <a:solidFill>
            <a:srgbClr val="F8F9FA"/>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202124"/>
              </a:buClr>
              <a:buSzPts val="700"/>
              <a:buFont typeface="Arial"/>
              <a:buNone/>
            </a:pPr>
            <a:r>
              <a:rPr lang="en-US" sz="700" b="0" i="0" u="none" strike="noStrike" cap="none">
                <a:solidFill>
                  <a:srgbClr val="202124"/>
                </a:solidFill>
                <a:latin typeface="Arial"/>
                <a:ea typeface="Arial"/>
                <a:cs typeface="Arial"/>
                <a:sym typeface="Arial"/>
              </a:rPr>
              <a:t>diagnostic automatique et prédiction de maintenance</a:t>
            </a:r>
            <a:r>
              <a:rPr lang="en-US" sz="700" b="0" i="0" u="none" strike="noStrike" cap="none">
                <a:solidFill>
                  <a:schemeClr val="dk1"/>
                </a:solidFill>
                <a:latin typeface="Calibri"/>
                <a:ea typeface="Calibri"/>
                <a:cs typeface="Calibri"/>
                <a:sym typeface="Calibri"/>
              </a:rPr>
              <a:t> </a:t>
            </a:r>
            <a:endParaRPr sz="700" b="0" i="0" u="none" strike="noStrike" cap="non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3A9028B-0749-4D69-A488-1C368C236D71}"/>
</file>

<file path=customXml/itemProps2.xml><?xml version="1.0" encoding="utf-8"?>
<ds:datastoreItem xmlns:ds="http://schemas.openxmlformats.org/officeDocument/2006/customXml" ds:itemID="{45D0D98F-460D-47CB-A181-5594628FCCA3}"/>
</file>

<file path=customXml/itemProps3.xml><?xml version="1.0" encoding="utf-8"?>
<ds:datastoreItem xmlns:ds="http://schemas.openxmlformats.org/officeDocument/2006/customXml" ds:itemID="{5D98081C-ABF4-47CB-8AE7-4A17E5F4DF9E}"/>
</file>

<file path=docProps/app.xml><?xml version="1.0" encoding="utf-8"?>
<Properties xmlns="http://schemas.openxmlformats.org/officeDocument/2006/extended-properties" xmlns:vt="http://schemas.openxmlformats.org/officeDocument/2006/docPropsVTypes">
  <TotalTime>8</TotalTime>
  <Words>2882</Words>
  <Application>Microsoft Office PowerPoint</Application>
  <PresentationFormat>Affichage à l'écran (4:3)</PresentationFormat>
  <Paragraphs>383</Paragraphs>
  <Slides>37</Slides>
  <Notes>37</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37</vt:i4>
      </vt:variant>
    </vt:vector>
  </HeadingPairs>
  <TitlesOfParts>
    <vt:vector size="43" baseType="lpstr">
      <vt:lpstr>Calibri</vt:lpstr>
      <vt:lpstr>Arial Narrow</vt:lpstr>
      <vt:lpstr>Noto Sans Symbols</vt:lpstr>
      <vt:lpstr>Arial</vt:lpstr>
      <vt:lpstr>Courier New</vt:lpstr>
      <vt:lpstr>Larissa</vt:lpstr>
      <vt:lpstr>Présentation PowerPoint</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lpstr>E.1.2 - LE POTENTIEL D’INTELLIGENCE DES BÂTIMENTS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NOA</dc:creator>
  <cp:lastModifiedBy>URBASMART</cp:lastModifiedBy>
  <cp:revision>5</cp:revision>
  <dcterms:created xsi:type="dcterms:W3CDTF">2017-01-09T10:20:00Z</dcterms:created>
  <dcterms:modified xsi:type="dcterms:W3CDTF">2023-07-24T22:38:24Z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